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handoutMasterIdLst>
    <p:handoutMasterId r:id="rId24"/>
  </p:handoutMasterIdLst>
  <p:sldIdLst>
    <p:sldId id="291" r:id="rId2"/>
    <p:sldId id="257" r:id="rId3"/>
    <p:sldId id="259" r:id="rId4"/>
    <p:sldId id="260" r:id="rId5"/>
    <p:sldId id="261" r:id="rId6"/>
    <p:sldId id="276" r:id="rId7"/>
    <p:sldId id="262" r:id="rId8"/>
    <p:sldId id="264" r:id="rId9"/>
    <p:sldId id="265" r:id="rId10"/>
    <p:sldId id="273" r:id="rId11"/>
    <p:sldId id="263" r:id="rId12"/>
    <p:sldId id="266" r:id="rId13"/>
    <p:sldId id="267" r:id="rId14"/>
    <p:sldId id="268" r:id="rId15"/>
    <p:sldId id="269" r:id="rId16"/>
    <p:sldId id="270" r:id="rId17"/>
    <p:sldId id="274" r:id="rId18"/>
    <p:sldId id="282" r:id="rId19"/>
    <p:sldId id="275" r:id="rId20"/>
    <p:sldId id="281" r:id="rId21"/>
    <p:sldId id="289" r:id="rId22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u="sng" kern="1200">
        <a:solidFill>
          <a:srgbClr val="09091D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u="sng" kern="1200">
        <a:solidFill>
          <a:srgbClr val="09091D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u="sng" kern="1200">
        <a:solidFill>
          <a:srgbClr val="09091D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u="sng" kern="1200">
        <a:solidFill>
          <a:srgbClr val="09091D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u="sng" kern="1200">
        <a:solidFill>
          <a:srgbClr val="09091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u="sng" kern="1200">
        <a:solidFill>
          <a:srgbClr val="09091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u="sng" kern="1200">
        <a:solidFill>
          <a:srgbClr val="09091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u="sng" kern="1200">
        <a:solidFill>
          <a:srgbClr val="09091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u="sng" kern="1200">
        <a:solidFill>
          <a:srgbClr val="09091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59E"/>
    <a:srgbClr val="000066"/>
    <a:srgbClr val="09091D"/>
    <a:srgbClr val="CCCCFF"/>
    <a:srgbClr val="ECF3F8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A664B-BC1B-44F0-8F06-9E32F3C9C05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668E94F-0EEC-4D70-BD7B-C3E6184F289F}" type="pres">
      <dgm:prSet presAssocID="{E1BA664B-BC1B-44F0-8F06-9E32F3C9C05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9B0EB14-0951-4B0C-97D2-D793867F0257}" type="presOf" srcId="{E1BA664B-BC1B-44F0-8F06-9E32F3C9C05A}" destId="{3668E94F-0EEC-4D70-BD7B-C3E6184F289F}" srcOrd="0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ru-RU"/>
              <a:t>23.01.2008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626671-DA78-47A9-B374-D6A90A094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ru-RU"/>
              <a:t>23.01.2008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9165A80-6F4B-4F5B-9B8D-010E1BD11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23.01.2008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3805238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6CDF021-D3BC-46EF-8CC1-FDAD021DB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12/11/2013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05BDF56-C7B2-45D8-B32A-8C33B60C21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D0161-46F6-4F6E-BA04-1803CC944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12/11/2013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12/11/2013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diagramColors" Target="../diagrams/colors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Data" Target="../diagrams/data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12/11/2013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357438" y="6143625"/>
            <a:ext cx="5286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0" u="none" dirty="0"/>
              <a:t>Муниципальное общеобразовательное учреждение «</a:t>
            </a:r>
            <a:r>
              <a:rPr lang="ru-RU" sz="1400" b="0" u="none" dirty="0" err="1"/>
              <a:t>Сланцевская</a:t>
            </a:r>
            <a:r>
              <a:rPr lang="ru-RU" sz="1400" b="0" u="none" dirty="0"/>
              <a:t> средняя общеобразовательная школа №3»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72000" y="5429250"/>
            <a:ext cx="3786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0" u="none" dirty="0"/>
              <a:t>Автор: Зайцева Галина  Александровна</a:t>
            </a:r>
          </a:p>
          <a:p>
            <a:pPr algn="ctr" eaLnBrk="0" hangingPunct="0">
              <a:defRPr/>
            </a:pPr>
            <a:r>
              <a:rPr lang="ru-RU" sz="1400" b="0" u="none" dirty="0"/>
              <a:t>учитель химии</a:t>
            </a:r>
          </a:p>
        </p:txBody>
      </p:sp>
      <p:graphicFrame>
        <p:nvGraphicFramePr>
          <p:cNvPr id="18" name="Схема 17"/>
          <p:cNvGraphicFramePr/>
          <p:nvPr userDrawn="1"/>
        </p:nvGraphicFramePr>
        <p:xfrm>
          <a:off x="0" y="0"/>
          <a:ext cx="9144000" cy="14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690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slide" Target="slide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4;&#1073;&#1097;&#1072;&#1103;%20&#1093;&#1072;&#1088;&#1072;&#1082;&#1090;&#1077;&#1088;&#1080;&#1089;&#1090;&#1080;&#1082;&#1072;%20&#1085;&#1077;&#1084;&#1077;&#1090;&#1072;&#1083;&#1083;&#1086;&#1074;\almaz01.mpg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4;&#1073;&#1097;&#1072;&#1103;%20&#1093;&#1072;&#1088;&#1072;&#1082;&#1090;&#1077;&#1088;&#1080;&#1089;&#1090;&#1080;&#1082;&#1072;%20&#1085;&#1077;&#1084;&#1077;&#1090;&#1072;&#1083;&#1083;&#1086;&#1074;\grafit01.mpg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help.yandex.ru/search/?id=107458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214422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1" lang="ru-RU" sz="4800" i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Общая характеристика неметаллов</a:t>
            </a:r>
            <a:r>
              <a:rPr kumimoji="1" lang="ru-RU" sz="4800" i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kumimoji="1" lang="ru-RU" sz="4800" i="1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57620" y="5003322"/>
            <a:ext cx="4600580" cy="1371600"/>
          </a:xfrm>
        </p:spPr>
        <p:txBody>
          <a:bodyPr>
            <a:normAutofit/>
          </a:bodyPr>
          <a:lstStyle/>
          <a:p>
            <a:pPr algn="ctr" eaLnBrk="0" hangingPunct="0">
              <a:defRPr/>
            </a:pPr>
            <a:endParaRPr kumimoji="1" lang="ru-RU" sz="28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kumimoji="1" lang="ru-RU" sz="2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 класс</a:t>
            </a:r>
          </a:p>
          <a:p>
            <a:endParaRPr lang="ru-RU" sz="28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зображение 219"/>
          <p:cNvPicPr>
            <a:picLocks noChangeAspect="1" noChangeArrowheads="1"/>
          </p:cNvPicPr>
          <p:nvPr/>
        </p:nvPicPr>
        <p:blipFill>
          <a:blip r:embed="rId2"/>
          <a:srcRect l="28680" t="9230" r="10165" b="9134"/>
          <a:stretch>
            <a:fillRect/>
          </a:stretch>
        </p:blipFill>
        <p:spPr bwMode="auto">
          <a:xfrm>
            <a:off x="285750" y="1500188"/>
            <a:ext cx="244951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Изображение 221"/>
          <p:cNvPicPr>
            <a:picLocks noChangeAspect="1" noChangeArrowheads="1"/>
          </p:cNvPicPr>
          <p:nvPr/>
        </p:nvPicPr>
        <p:blipFill>
          <a:blip r:embed="rId3"/>
          <a:srcRect l="21210" t="12563" r="9532" b="13405"/>
          <a:stretch>
            <a:fillRect/>
          </a:stretch>
        </p:blipFill>
        <p:spPr bwMode="auto">
          <a:xfrm>
            <a:off x="3071813" y="1643063"/>
            <a:ext cx="2808287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Изображение 222"/>
          <p:cNvPicPr>
            <a:picLocks noChangeAspect="1" noChangeArrowheads="1"/>
          </p:cNvPicPr>
          <p:nvPr/>
        </p:nvPicPr>
        <p:blipFill>
          <a:blip r:embed="rId4"/>
          <a:srcRect l="24321" r="14223" b="4346"/>
          <a:stretch>
            <a:fillRect/>
          </a:stretch>
        </p:blipFill>
        <p:spPr bwMode="auto">
          <a:xfrm>
            <a:off x="6715125" y="1571625"/>
            <a:ext cx="21574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Изображение 2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508500"/>
            <a:ext cx="28813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Изображение 2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508500"/>
            <a:ext cx="28448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Изображение 22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4581525"/>
            <a:ext cx="27352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28625" y="928688"/>
            <a:ext cx="157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А З О Т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14750" y="1000125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Й  О  Д  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143750" y="1000125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С Е Р А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85813" y="4000500"/>
            <a:ext cx="1387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Х Л О Р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000375" y="4000500"/>
            <a:ext cx="301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ФОСФОР  КРАСНЫЙ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858000" y="4000500"/>
            <a:ext cx="1363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Б Р О 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0"/>
            <a:ext cx="735811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</a:t>
            </a:r>
            <a:r>
              <a:rPr lang="ru-RU" sz="3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ВЕТОВАЯ ПАЛИТРА.</a:t>
            </a:r>
          </a:p>
        </p:txBody>
      </p:sp>
      <p:sp>
        <p:nvSpPr>
          <p:cNvPr id="23" name="Фигура, имеющая форму буквы L 22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767263" y="20288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28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984750" y="13081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28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984750" y="696913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60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42938" y="285750"/>
            <a:ext cx="1285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?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 flipH="1">
            <a:off x="857250" y="285750"/>
            <a:ext cx="906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4800" b="0" u="non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288213" y="3835400"/>
            <a:ext cx="936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9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92138" y="4627563"/>
            <a:ext cx="936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9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219700" y="765175"/>
            <a:ext cx="3313113" cy="2447925"/>
          </a:xfrm>
          <a:prstGeom prst="wedgeRoundRectCallout">
            <a:avLst>
              <a:gd name="adj1" fmla="val -92917"/>
              <a:gd name="adj2" fmla="val 5446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u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чем причина </a:t>
            </a:r>
          </a:p>
          <a:p>
            <a:pPr algn="ctr" eaLnBrk="0" hangingPunct="0">
              <a:defRPr/>
            </a:pPr>
            <a:r>
              <a:rPr lang="ru-RU" sz="2800" u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разнообразия физических свойств</a:t>
            </a:r>
          </a:p>
          <a:p>
            <a:pPr algn="ctr" eaLnBrk="0" hangingPunct="0">
              <a:defRPr/>
            </a:pPr>
            <a:r>
              <a:rPr lang="ru-RU" sz="2800" u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неметаллов</a:t>
            </a:r>
            <a:r>
              <a:rPr lang="ru-RU" sz="2400" u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?</a:t>
            </a:r>
          </a:p>
        </p:txBody>
      </p:sp>
      <p:sp>
        <p:nvSpPr>
          <p:cNvPr id="18" name="Фигура, имеющая форму буквы L 17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74" name="Picture 17" descr="C:\Documents and Settings\Admin\Рабочий стол\him_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638" y="1357313"/>
            <a:ext cx="39338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39775" y="260350"/>
            <a:ext cx="7683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32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разнообразие свойств является</a:t>
            </a:r>
          </a:p>
          <a:p>
            <a:pPr algn="ctr" eaLnBrk="0" hangingPunct="0">
              <a:defRPr/>
            </a:pPr>
            <a:r>
              <a:rPr lang="ru-RU" sz="32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следствием образования неметаллами</a:t>
            </a:r>
          </a:p>
          <a:p>
            <a:pPr algn="ctr" eaLnBrk="0" hangingPunct="0">
              <a:defRPr/>
            </a:pPr>
            <a:r>
              <a:rPr lang="ru-RU" sz="32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двух типов кристаллических решеток: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5003800" y="1916113"/>
            <a:ext cx="2232025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2124075" y="1916113"/>
            <a:ext cx="208915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11188" y="3357563"/>
            <a:ext cx="3211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8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МОЛЕКУЛЯРНОЙ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300788" y="3429000"/>
            <a:ext cx="2020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АТОМНОЙ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35013" y="4586288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60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755650" y="4724400"/>
            <a:ext cx="2303463" cy="13684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  <a:p>
            <a:pPr algn="ctr" eaLnBrk="0" hangingPunct="0">
              <a:defRPr/>
            </a:pPr>
            <a:r>
              <a:rPr lang="ru-RU" sz="2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1258888" y="52292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908175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1908175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835150" y="5516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755650" y="5516563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 flipV="1">
            <a:off x="1908175" y="5516563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1908175" y="47244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47675" y="57737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059113" y="5734050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692275" y="42926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79388" y="6237288"/>
            <a:ext cx="376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Кристалл белого фосфора (Р</a:t>
            </a:r>
            <a:r>
              <a:rPr lang="ru-RU" sz="12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ru-RU" sz="1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)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8459788" y="6237288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b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7019925" y="40767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b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795963" y="6491288"/>
            <a:ext cx="290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Кристаллы  алмаза ( С )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632450" y="4365625"/>
            <a:ext cx="2971800" cy="2328863"/>
            <a:chOff x="3548" y="2750"/>
            <a:chExt cx="1872" cy="1467"/>
          </a:xfrm>
        </p:grpSpPr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3548" y="3895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</a:p>
          </p:txBody>
        </p: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4274" y="3070"/>
              <a:ext cx="11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lang="ru-RU" sz="6000" b="0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62" name="AutoShape 26"/>
            <p:cNvSpPr>
              <a:spLocks noChangeArrowheads="1"/>
            </p:cNvSpPr>
            <p:nvPr/>
          </p:nvSpPr>
          <p:spPr bwMode="auto">
            <a:xfrm rot="1765399">
              <a:off x="4241" y="297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sz="6000" b="0" u="non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63" name="AutoShape 27"/>
            <p:cNvSpPr>
              <a:spLocks noChangeArrowheads="1"/>
            </p:cNvSpPr>
            <p:nvPr/>
          </p:nvSpPr>
          <p:spPr bwMode="auto">
            <a:xfrm rot="-1796516">
              <a:off x="3923" y="3475"/>
              <a:ext cx="681" cy="576"/>
            </a:xfrm>
            <a:prstGeom prst="hexagon">
              <a:avLst>
                <a:gd name="adj" fmla="val 29557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sz="6000" b="0" u="non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64" name="AutoShape 28"/>
            <p:cNvSpPr>
              <a:spLocks noChangeArrowheads="1"/>
            </p:cNvSpPr>
            <p:nvPr/>
          </p:nvSpPr>
          <p:spPr bwMode="auto">
            <a:xfrm rot="16200000">
              <a:off x="4513" y="3475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ru-RU" sz="6000" b="0" u="non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 flipV="1">
              <a:off x="4558" y="275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5148" y="3929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flipH="1">
              <a:off x="3651" y="3929"/>
              <a:ext cx="3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3833" y="3748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</a:p>
          </p:txBody>
        </p:sp>
        <p:sp>
          <p:nvSpPr>
            <p:cNvPr id="14369" name="Text Box 33"/>
            <p:cNvSpPr txBox="1">
              <a:spLocks noChangeArrowheads="1"/>
            </p:cNvSpPr>
            <p:nvPr/>
          </p:nvSpPr>
          <p:spPr bwMode="auto">
            <a:xfrm>
              <a:off x="3833" y="3475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</a:p>
          </p:txBody>
        </p:sp>
        <p:sp>
          <p:nvSpPr>
            <p:cNvPr id="14370" name="Text Box 34"/>
            <p:cNvSpPr txBox="1">
              <a:spLocks noChangeArrowheads="1"/>
            </p:cNvSpPr>
            <p:nvPr/>
          </p:nvSpPr>
          <p:spPr bwMode="auto">
            <a:xfrm>
              <a:off x="4422" y="3748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</a:p>
          </p:txBody>
        </p:sp>
        <p:sp>
          <p:nvSpPr>
            <p:cNvPr id="14371" name="Text Box 35"/>
            <p:cNvSpPr txBox="1">
              <a:spLocks noChangeArrowheads="1"/>
            </p:cNvSpPr>
            <p:nvPr/>
          </p:nvSpPr>
          <p:spPr bwMode="auto">
            <a:xfrm>
              <a:off x="4150" y="2931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</a:p>
          </p:txBody>
        </p:sp>
        <p:sp>
          <p:nvSpPr>
            <p:cNvPr id="14372" name="Text Box 36"/>
            <p:cNvSpPr txBox="1">
              <a:spLocks noChangeArrowheads="1"/>
            </p:cNvSpPr>
            <p:nvPr/>
          </p:nvSpPr>
          <p:spPr bwMode="auto">
            <a:xfrm>
              <a:off x="4422" y="3430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4740" y="3294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</a:p>
          </p:txBody>
        </p:sp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4150" y="3249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</a:p>
          </p:txBody>
        </p:sp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4740" y="2931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</a:p>
          </p:txBody>
        </p:sp>
        <p:sp>
          <p:nvSpPr>
            <p:cNvPr id="14376" name="Text Box 40"/>
            <p:cNvSpPr txBox="1">
              <a:spLocks noChangeArrowheads="1"/>
            </p:cNvSpPr>
            <p:nvPr/>
          </p:nvSpPr>
          <p:spPr bwMode="auto">
            <a:xfrm>
              <a:off x="5012" y="3748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</a:p>
          </p:txBody>
        </p:sp>
        <p:sp>
          <p:nvSpPr>
            <p:cNvPr id="14377" name="Text Box 41"/>
            <p:cNvSpPr txBox="1">
              <a:spLocks noChangeArrowheads="1"/>
            </p:cNvSpPr>
            <p:nvPr/>
          </p:nvSpPr>
          <p:spPr bwMode="auto">
            <a:xfrm>
              <a:off x="5012" y="3430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</a:p>
          </p:txBody>
        </p:sp>
        <p:sp>
          <p:nvSpPr>
            <p:cNvPr id="14378" name="Text Box 42"/>
            <p:cNvSpPr txBox="1">
              <a:spLocks noChangeArrowheads="1"/>
            </p:cNvSpPr>
            <p:nvPr/>
          </p:nvSpPr>
          <p:spPr bwMode="auto">
            <a:xfrm>
              <a:off x="4422" y="2750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</a:p>
          </p:txBody>
        </p:sp>
        <p:sp>
          <p:nvSpPr>
            <p:cNvPr id="14379" name="Text Box 43"/>
            <p:cNvSpPr txBox="1">
              <a:spLocks noChangeArrowheads="1"/>
            </p:cNvSpPr>
            <p:nvPr/>
          </p:nvSpPr>
          <p:spPr bwMode="auto">
            <a:xfrm>
              <a:off x="4150" y="3929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  <a:endParaRPr lang="ru-RU" u="non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80" name="Text Box 44"/>
            <p:cNvSpPr txBox="1">
              <a:spLocks noChangeArrowheads="1"/>
            </p:cNvSpPr>
            <p:nvPr/>
          </p:nvSpPr>
          <p:spPr bwMode="auto">
            <a:xfrm>
              <a:off x="4740" y="3929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  <a:endParaRPr lang="ru-RU" u="non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2" name="Фигура, имеющая форму буквы L 51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8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4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440"/>
                            </p:stCondLst>
                            <p:childTnLst>
                              <p:par>
                                <p:cTn id="7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44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76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76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1" grpId="0"/>
      <p:bldP spid="14342" grpId="0"/>
      <p:bldP spid="14343" grpId="0"/>
      <p:bldP spid="14344" grpId="0" animBg="1"/>
      <p:bldP spid="14352" grpId="0"/>
      <p:bldP spid="14353" grpId="0"/>
      <p:bldP spid="14354" grpId="0"/>
      <p:bldP spid="14355" grpId="0"/>
      <p:bldP spid="14356" grpId="0"/>
      <p:bldP spid="14357" grpId="0"/>
      <p:bldP spid="143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3860800"/>
            <a:ext cx="7359650" cy="20415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32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Аллотропия – это способность</a:t>
            </a:r>
          </a:p>
          <a:p>
            <a:pPr algn="ctr" eaLnBrk="0" hangingPunct="0">
              <a:defRPr/>
            </a:pPr>
            <a:r>
              <a:rPr lang="ru-RU" sz="32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одного и того же химического</a:t>
            </a:r>
          </a:p>
          <a:p>
            <a:pPr algn="ctr" eaLnBrk="0" hangingPunct="0">
              <a:defRPr/>
            </a:pPr>
            <a:r>
              <a:rPr lang="ru-RU" sz="32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элемента образовывать несколько</a:t>
            </a:r>
          </a:p>
          <a:p>
            <a:pPr algn="ctr" eaLnBrk="0" hangingPunct="0">
              <a:defRPr/>
            </a:pPr>
            <a:r>
              <a:rPr lang="ru-RU" sz="32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простых веществ.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43075" y="72866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4000" u="non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277072">
            <a:off x="250825" y="476250"/>
            <a:ext cx="8532813" cy="3240088"/>
          </a:xfrm>
          <a:prstGeom prst="cloudCallout">
            <a:avLst>
              <a:gd name="adj1" fmla="val -12625"/>
              <a:gd name="adj2" fmla="val 28148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4000" u="non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831975" y="1020763"/>
            <a:ext cx="5394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60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</a:t>
            </a:r>
          </a:p>
          <a:p>
            <a:pPr algn="ctr" eaLnBrk="0" hangingPunct="0">
              <a:defRPr/>
            </a:pPr>
            <a:r>
              <a:rPr lang="ru-RU" sz="60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аллотропия?</a:t>
            </a:r>
          </a:p>
        </p:txBody>
      </p:sp>
      <p:sp>
        <p:nvSpPr>
          <p:cNvPr id="13" name="Фигура, имеющая форму буквы L 12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4" grpId="0" animBg="1"/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C:\Documents and Settings\Admin\Рабочий стол\24778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857375"/>
            <a:ext cx="4133850" cy="41338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57188" y="214313"/>
            <a:ext cx="3529012" cy="4464050"/>
          </a:xfrm>
          <a:prstGeom prst="wedgeRoundRectCallout">
            <a:avLst>
              <a:gd name="adj1" fmla="val 69822"/>
              <a:gd name="adj2" fmla="val 33794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ru-RU" sz="4000" u="non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0063" y="428625"/>
            <a:ext cx="33337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Каковы </a:t>
            </a:r>
          </a:p>
          <a:p>
            <a:pPr algn="ctr" eaLnBrk="0" hangingPunct="0">
              <a:defRPr/>
            </a:pPr>
            <a:endParaRPr lang="ru-RU" sz="3600" u="none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36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причины</a:t>
            </a:r>
          </a:p>
          <a:p>
            <a:pPr algn="ctr" eaLnBrk="0" hangingPunct="0">
              <a:defRPr/>
            </a:pPr>
            <a:endParaRPr lang="ru-RU" sz="3600" u="none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36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аллотропии </a:t>
            </a:r>
          </a:p>
          <a:p>
            <a:pPr algn="ctr" eaLnBrk="0" hangingPunct="0">
              <a:defRPr/>
            </a:pPr>
            <a:endParaRPr lang="ru-RU" sz="3600" u="none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36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неметаллов?</a:t>
            </a:r>
          </a:p>
        </p:txBody>
      </p:sp>
      <p:pic>
        <p:nvPicPr>
          <p:cNvPr id="16389" name="Picture 5" descr="j0196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0"/>
            <a:ext cx="16954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Фигура, имеющая форму буквы L 12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714625" y="1000125"/>
            <a:ext cx="3429000" cy="2643188"/>
          </a:xfrm>
          <a:prstGeom prst="star8">
            <a:avLst>
              <a:gd name="adj" fmla="val 3825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4000" u="non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3841750"/>
            <a:ext cx="45450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Разных типов</a:t>
            </a:r>
          </a:p>
          <a:p>
            <a:pPr algn="ctr" eaLnBrk="0" hangingPunct="0">
              <a:defRPr/>
            </a:pPr>
            <a:r>
              <a:rPr lang="ru-RU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кристаллических</a:t>
            </a:r>
          </a:p>
          <a:p>
            <a:pPr algn="ctr" eaLnBrk="0" hangingPunct="0">
              <a:defRPr/>
            </a:pPr>
            <a:r>
              <a:rPr lang="ru-RU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решеток и разной</a:t>
            </a:r>
          </a:p>
          <a:p>
            <a:pPr algn="ctr" eaLnBrk="0" hangingPunct="0">
              <a:defRPr/>
            </a:pPr>
            <a:r>
              <a:rPr lang="ru-RU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структуры кристаллических решеток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143500" y="4000500"/>
            <a:ext cx="35194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Разного состава</a:t>
            </a:r>
          </a:p>
          <a:p>
            <a:pPr algn="ctr" eaLnBrk="0" hangingPunct="0">
              <a:defRPr/>
            </a:pPr>
            <a:r>
              <a:rPr lang="ru-RU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молекул</a:t>
            </a:r>
          </a:p>
          <a:p>
            <a:pPr algn="ctr" eaLnBrk="0" hangingPunct="0">
              <a:defRPr/>
            </a:pPr>
            <a:r>
              <a:rPr lang="ru-RU" sz="320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аллотропных</a:t>
            </a:r>
            <a:endParaRPr lang="ru-RU" sz="3200" u="none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модификаций</a:t>
            </a:r>
          </a:p>
          <a:p>
            <a:pPr algn="ctr" eaLnBrk="0" hangingPunct="0">
              <a:defRPr/>
            </a:pPr>
            <a:r>
              <a:rPr lang="ru-RU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О</a:t>
            </a:r>
            <a:r>
              <a:rPr lang="ru-RU" sz="1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О</a:t>
            </a:r>
            <a:r>
              <a:rPr lang="ru-RU" sz="2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1785938" y="3214688"/>
            <a:ext cx="1295400" cy="7858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5715000" y="3214688"/>
            <a:ext cx="1500188" cy="857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28688" y="285750"/>
            <a:ext cx="745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Аллотропия неметаллов является следствием:</a:t>
            </a:r>
          </a:p>
        </p:txBody>
      </p:sp>
      <p:pic>
        <p:nvPicPr>
          <p:cNvPr id="19465" name="Picture 11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428750"/>
            <a:ext cx="121443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Фигура, имеющая форму буквы L 15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Фигура, имеющая форму буквы L 16"/>
          <p:cNvSpPr/>
          <p:nvPr/>
        </p:nvSpPr>
        <p:spPr>
          <a:xfrm flipH="1" flipV="1">
            <a:off x="1214414" y="857232"/>
            <a:ext cx="6500858" cy="1000132"/>
          </a:xfrm>
          <a:prstGeom prst="corner">
            <a:avLst>
              <a:gd name="adj1" fmla="val 10963"/>
              <a:gd name="adj2" fmla="val 0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3" grpId="0"/>
      <p:bldP spid="174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4213" y="2852738"/>
            <a:ext cx="3211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МОЛЕКУЛЯРНАЯ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857875" y="2714625"/>
            <a:ext cx="2020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АТОМНАЯ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92275" y="0"/>
            <a:ext cx="604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0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Типы кристаллических</a:t>
            </a:r>
          </a:p>
          <a:p>
            <a:pPr algn="ctr" eaLnBrk="0" hangingPunct="0">
              <a:defRPr/>
            </a:pPr>
            <a:r>
              <a:rPr lang="ru-RU" sz="40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решеток</a:t>
            </a:r>
          </a:p>
        </p:txBody>
      </p:sp>
      <p:sp>
        <p:nvSpPr>
          <p:cNvPr id="18437" name="PubTriangle"/>
          <p:cNvSpPr>
            <a:spLocks noEditPoints="1" noChangeArrowheads="1"/>
          </p:cNvSpPr>
          <p:nvPr/>
        </p:nvSpPr>
        <p:spPr bwMode="auto">
          <a:xfrm rot="-886682">
            <a:off x="2195513" y="1268413"/>
            <a:ext cx="2232025" cy="1368425"/>
          </a:xfrm>
          <a:custGeom>
            <a:avLst/>
            <a:gdLst>
              <a:gd name="G0" fmla="+- 0 0 0"/>
              <a:gd name="G1" fmla="*/ 14357 1 2"/>
              <a:gd name="G2" fmla="*/ G1 10800 21600"/>
              <a:gd name="G3" fmla="+- 14357 0 G2"/>
              <a:gd name="G4" fmla="+- 14357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4357 w 21600"/>
              <a:gd name="T1" fmla="*/ 0 h 21600"/>
              <a:gd name="T2" fmla="*/ 7179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7979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4357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8" name="PubTriangle"/>
          <p:cNvSpPr>
            <a:spLocks noEditPoints="1" noChangeArrowheads="1"/>
          </p:cNvSpPr>
          <p:nvPr/>
        </p:nvSpPr>
        <p:spPr bwMode="auto">
          <a:xfrm rot="-49107151">
            <a:off x="5112544" y="1148556"/>
            <a:ext cx="1720850" cy="1677988"/>
          </a:xfrm>
          <a:custGeom>
            <a:avLst/>
            <a:gdLst>
              <a:gd name="G0" fmla="+- 0 0 0"/>
              <a:gd name="G1" fmla="*/ 16734 1 2"/>
              <a:gd name="G2" fmla="*/ G1 12328 21600"/>
              <a:gd name="G3" fmla="+- 16734 0 G2"/>
              <a:gd name="G4" fmla="+- 16734 0 0"/>
              <a:gd name="G5" fmla="+- G1 10800 0"/>
              <a:gd name="G6" fmla="*/ 12328 1 2"/>
              <a:gd name="G7" fmla="+- 12328 0 0"/>
              <a:gd name="G8" fmla="+- G2 G6 G1"/>
              <a:gd name="G9" fmla="+- G8 10800 0"/>
              <a:gd name="G10" fmla="+- G6 10800 0"/>
              <a:gd name="T0" fmla="*/ 16734 w 21600"/>
              <a:gd name="T1" fmla="*/ 0 h 21600"/>
              <a:gd name="T2" fmla="*/ 8367 w 21600"/>
              <a:gd name="T3" fmla="*/ 10800 h 21600"/>
              <a:gd name="T4" fmla="*/ 0 w 21600"/>
              <a:gd name="T5" fmla="*/ 21600 h 21600"/>
              <a:gd name="T6" fmla="*/ 10800 w 21600"/>
              <a:gd name="T7" fmla="*/ 16964 h 21600"/>
              <a:gd name="T8" fmla="*/ 21600 w 21600"/>
              <a:gd name="T9" fmla="*/ 12328 h 21600"/>
              <a:gd name="T10" fmla="*/ 19167 w 21600"/>
              <a:gd name="T11" fmla="*/ 6164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6734" y="0"/>
                </a:moveTo>
                <a:lnTo>
                  <a:pt x="0" y="21600"/>
                </a:lnTo>
                <a:lnTo>
                  <a:pt x="21600" y="1232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3850" y="3357563"/>
            <a:ext cx="2973388" cy="1582737"/>
            <a:chOff x="204" y="2115"/>
            <a:chExt cx="1873" cy="997"/>
          </a:xfrm>
        </p:grpSpPr>
        <p:grpSp>
          <p:nvGrpSpPr>
            <p:cNvPr id="20503" name="Group 8"/>
            <p:cNvGrpSpPr>
              <a:grpSpLocks/>
            </p:cNvGrpSpPr>
            <p:nvPr/>
          </p:nvGrpSpPr>
          <p:grpSpPr bwMode="auto">
            <a:xfrm>
              <a:off x="204" y="2115"/>
              <a:ext cx="1873" cy="679"/>
              <a:chOff x="204" y="2115"/>
              <a:chExt cx="1873" cy="679"/>
            </a:xfrm>
          </p:grpSpPr>
          <p:sp>
            <p:nvSpPr>
              <p:cNvPr id="18441" name="Text Box 9"/>
              <p:cNvSpPr txBox="1">
                <a:spLocks noChangeArrowheads="1"/>
              </p:cNvSpPr>
              <p:nvPr/>
            </p:nvSpPr>
            <p:spPr bwMode="auto">
              <a:xfrm>
                <a:off x="385" y="2160"/>
                <a:ext cx="16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Белый фосфор (Р</a:t>
                </a:r>
                <a:r>
                  <a:rPr lang="ru-RU" sz="1600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4</a:t>
                </a:r>
                <a:r>
                  <a:rPr lang="ru-RU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</a:p>
              <a:p>
                <a:pPr eaLnBrk="0" hangingPunct="0">
                  <a:defRPr/>
                </a:pPr>
                <a:endParaRPr lang="ru-RU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eaLnBrk="0" hangingPunct="0">
                  <a:defRPr/>
                </a:pPr>
                <a:endParaRPr lang="ru-RU" u="none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442" name="Text Box 10"/>
              <p:cNvSpPr txBox="1">
                <a:spLocks noChangeArrowheads="1"/>
              </p:cNvSpPr>
              <p:nvPr/>
            </p:nvSpPr>
            <p:spPr bwMode="auto">
              <a:xfrm>
                <a:off x="204" y="2115"/>
                <a:ext cx="226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ru-RU" sz="2400" b="0" u="none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● </a:t>
                </a:r>
                <a:endParaRPr lang="ru-RU" sz="40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443" name="Text Box 11"/>
              <p:cNvSpPr txBox="1">
                <a:spLocks noChangeArrowheads="1"/>
              </p:cNvSpPr>
              <p:nvPr/>
            </p:nvSpPr>
            <p:spPr bwMode="auto">
              <a:xfrm>
                <a:off x="204" y="2432"/>
                <a:ext cx="2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ru-RU" sz="2400" b="0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●</a:t>
                </a:r>
                <a:endParaRPr lang="ru-RU" sz="40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20504" name="Group 12"/>
            <p:cNvGrpSpPr>
              <a:grpSpLocks/>
            </p:cNvGrpSpPr>
            <p:nvPr/>
          </p:nvGrpSpPr>
          <p:grpSpPr bwMode="auto">
            <a:xfrm>
              <a:off x="204" y="2478"/>
              <a:ext cx="1425" cy="634"/>
              <a:chOff x="204" y="2478"/>
              <a:chExt cx="1425" cy="634"/>
            </a:xfrm>
          </p:grpSpPr>
          <p:sp>
            <p:nvSpPr>
              <p:cNvPr id="18445" name="Text Box 13"/>
              <p:cNvSpPr txBox="1">
                <a:spLocks noChangeArrowheads="1"/>
              </p:cNvSpPr>
              <p:nvPr/>
            </p:nvSpPr>
            <p:spPr bwMode="auto">
              <a:xfrm>
                <a:off x="385" y="2478"/>
                <a:ext cx="1244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Кислород (О</a:t>
                </a:r>
                <a:r>
                  <a:rPr lang="ru-RU" sz="1600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r>
                  <a:rPr lang="ru-RU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</a:p>
              <a:p>
                <a:pPr eaLnBrk="0" hangingPunct="0">
                  <a:defRPr/>
                </a:pPr>
                <a:endParaRPr lang="ru-RU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eaLnBrk="0" hangingPunct="0">
                  <a:defRPr/>
                </a:pPr>
                <a:r>
                  <a:rPr lang="ru-RU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Азот ( </a:t>
                </a:r>
                <a:r>
                  <a:rPr lang="en-US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  <a:r>
                  <a:rPr lang="ru-RU" sz="1600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r>
                  <a:rPr lang="ru-RU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</a:p>
            </p:txBody>
          </p:sp>
          <p:sp>
            <p:nvSpPr>
              <p:cNvPr id="18446" name="Text Box 14"/>
              <p:cNvSpPr txBox="1">
                <a:spLocks noChangeArrowheads="1"/>
              </p:cNvSpPr>
              <p:nvPr/>
            </p:nvSpPr>
            <p:spPr bwMode="auto">
              <a:xfrm>
                <a:off x="204" y="2795"/>
                <a:ext cx="2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ru-RU" sz="2400" b="0" u="none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●</a:t>
                </a:r>
                <a:endParaRPr lang="ru-RU" sz="40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8447" name="PubTriangle"/>
          <p:cNvSpPr>
            <a:spLocks noEditPoints="1" noChangeArrowheads="1"/>
          </p:cNvSpPr>
          <p:nvPr/>
        </p:nvSpPr>
        <p:spPr bwMode="auto">
          <a:xfrm rot="-19549966">
            <a:off x="4859338" y="3789363"/>
            <a:ext cx="285750" cy="935037"/>
          </a:xfrm>
          <a:custGeom>
            <a:avLst/>
            <a:gdLst>
              <a:gd name="G0" fmla="+- 0 0 0"/>
              <a:gd name="G1" fmla="*/ 10800 1 2"/>
              <a:gd name="G2" fmla="*/ G1 0 21600"/>
              <a:gd name="G3" fmla="+- 10800 0 G2"/>
              <a:gd name="G4" fmla="+- 10800 0 0"/>
              <a:gd name="G5" fmla="+- G1 10800 0"/>
              <a:gd name="G6" fmla="*/ 0 1 2"/>
              <a:gd name="G7" fmla="+- 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0800 h 21600"/>
              <a:gd name="T8" fmla="*/ 21600 w 21600"/>
              <a:gd name="T9" fmla="*/ 0 h 21600"/>
              <a:gd name="T10" fmla="*/ 16200 w 21600"/>
              <a:gd name="T11" fmla="*/ 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8" name="PubTriangle"/>
          <p:cNvSpPr>
            <a:spLocks noEditPoints="1" noChangeArrowheads="1"/>
          </p:cNvSpPr>
          <p:nvPr/>
        </p:nvSpPr>
        <p:spPr bwMode="auto">
          <a:xfrm rot="-4098192">
            <a:off x="8022431" y="3794919"/>
            <a:ext cx="357188" cy="920750"/>
          </a:xfrm>
          <a:custGeom>
            <a:avLst/>
            <a:gdLst>
              <a:gd name="G0" fmla="+- 0 0 0"/>
              <a:gd name="G1" fmla="*/ 10800 1 2"/>
              <a:gd name="G2" fmla="*/ G1 0 21600"/>
              <a:gd name="G3" fmla="+- 10800 0 G2"/>
              <a:gd name="G4" fmla="+- 10800 0 0"/>
              <a:gd name="G5" fmla="+- G1 10800 0"/>
              <a:gd name="G6" fmla="*/ 0 1 2"/>
              <a:gd name="G7" fmla="+- 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0800 h 21600"/>
              <a:gd name="T8" fmla="*/ 21600 w 21600"/>
              <a:gd name="T9" fmla="*/ 0 h 21600"/>
              <a:gd name="T10" fmla="*/ 16200 w 21600"/>
              <a:gd name="T11" fmla="*/ 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4787900" y="3429000"/>
            <a:ext cx="3998913" cy="468313"/>
            <a:chOff x="3061" y="2160"/>
            <a:chExt cx="2519" cy="295"/>
          </a:xfrm>
        </p:grpSpPr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3061" y="2160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  <a:endParaRPr lang="ru-RU" sz="40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4468" y="2160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400" b="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●</a:t>
              </a:r>
              <a:endParaRPr lang="ru-RU" sz="40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3198" y="2205"/>
              <a:ext cx="8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Алмаз (С)</a:t>
              </a:r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4604" y="2205"/>
              <a:ext cx="9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Графит (С)</a:t>
              </a:r>
            </a:p>
          </p:txBody>
        </p:sp>
      </p:grp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3059113" y="4652963"/>
            <a:ext cx="2787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ТЕТРАЭДРИЧЕСКАЯ</a:t>
            </a:r>
          </a:p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</a:t>
            </a:r>
          </a:p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АТОМНОЙ</a:t>
            </a:r>
          </a:p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РЕШЕТКИ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7467600" y="4652963"/>
            <a:ext cx="1676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СЛОИСТАЯ</a:t>
            </a:r>
          </a:p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</a:t>
            </a:r>
          </a:p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АТОМНОЙ</a:t>
            </a:r>
          </a:p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РЕШЕТКИ</a:t>
            </a: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>
            <a:off x="6011863" y="3213100"/>
            <a:ext cx="720725" cy="287338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6804025" y="3213100"/>
            <a:ext cx="720725" cy="287338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Фигура, имеющая форму буквы L 32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54" grpId="0"/>
      <p:bldP spid="184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Изображение 2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50913" y="-33338"/>
            <a:ext cx="4872037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А       Л       М       А       З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lmaz0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tplayh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0150" y="6534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Изображение 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39838" y="111125"/>
            <a:ext cx="452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Г    Р    А    Ф    И    Т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03575" y="1341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800" b="0" u="none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4313" y="28575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Цели урока : </a:t>
            </a:r>
          </a:p>
          <a:p>
            <a:pPr algn="ctr" eaLnBrk="0" hangingPunct="0">
              <a:defRPr/>
            </a:pP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●</a:t>
            </a:r>
            <a:r>
              <a:rPr lang="ru-RU" sz="2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ru-RU" sz="2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Рассмотреть положение неметаллов в ПСХЭ</a:t>
            </a:r>
            <a:r>
              <a:rPr lang="ru-RU" sz="2400" b="0" u="none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112625" y="8572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sz="1800" b="0" u="none">
              <a:solidFill>
                <a:schemeClr val="tx1"/>
              </a:solidFill>
            </a:endParaRPr>
          </a:p>
          <a:p>
            <a:pPr eaLnBrk="0" hangingPunct="0"/>
            <a:endParaRPr lang="ru-RU" sz="1800" b="0" u="none">
              <a:solidFill>
                <a:schemeClr val="tx1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041188" y="784225"/>
            <a:ext cx="18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sz="1800" b="0" u="none">
              <a:solidFill>
                <a:schemeClr val="tx1"/>
              </a:solidFill>
            </a:endParaRPr>
          </a:p>
          <a:p>
            <a:pPr eaLnBrk="0" hangingPunct="0"/>
            <a:endParaRPr lang="ru-RU" sz="1800" b="0" u="none">
              <a:solidFill>
                <a:schemeClr val="tx1"/>
              </a:solidFill>
            </a:endParaRPr>
          </a:p>
          <a:p>
            <a:pPr eaLnBrk="0" hangingPunct="0"/>
            <a:endParaRPr lang="ru-RU" sz="1800" b="0" u="none">
              <a:solidFill>
                <a:schemeClr val="tx1"/>
              </a:solidFill>
            </a:endParaRPr>
          </a:p>
          <a:p>
            <a:pPr eaLnBrk="0" hangingPunct="0"/>
            <a:endParaRPr lang="ru-RU" sz="1800" b="0" u="none">
              <a:solidFill>
                <a:schemeClr val="tx1"/>
              </a:solidFill>
            </a:endParaRP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285750" y="2071688"/>
            <a:ext cx="9001125" cy="1333500"/>
            <a:chOff x="1156" y="1298"/>
            <a:chExt cx="3398" cy="840"/>
          </a:xfrm>
        </p:grpSpPr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291" y="1343"/>
              <a:ext cx="3263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4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Рассмотреть особенности электронного                  строения атомов неметаллов. </a:t>
              </a:r>
            </a:p>
            <a:p>
              <a:pPr eaLnBrk="0" hangingPunct="0">
                <a:defRPr/>
              </a:pPr>
              <a:endPara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94" name="Text Box 8"/>
            <p:cNvSpPr txBox="1">
              <a:spLocks noChangeArrowheads="1"/>
            </p:cNvSpPr>
            <p:nvPr/>
          </p:nvSpPr>
          <p:spPr bwMode="auto">
            <a:xfrm>
              <a:off x="1156" y="1298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800" b="0" u="none">
                  <a:solidFill>
                    <a:schemeClr val="tx1"/>
                  </a:solidFill>
                </a:rPr>
                <a:t>     </a:t>
              </a:r>
            </a:p>
          </p:txBody>
        </p:sp>
      </p:grp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14625" y="4643438"/>
            <a:ext cx="3703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Оборудование: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57188" y="5500688"/>
            <a:ext cx="7537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Образцы неметаллов, презентация</a:t>
            </a:r>
            <a:r>
              <a:rPr lang="ru-RU" sz="2800" u="none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диск</a:t>
            </a:r>
          </a:p>
          <a:p>
            <a:pPr eaLnBrk="0" hangingPunct="0">
              <a:defRPr/>
            </a:pPr>
            <a:r>
              <a:rPr lang="ru-RU" sz="2800" u="none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«Химия </a:t>
            </a: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всех».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567488" y="4405313"/>
            <a:ext cx="1841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2800" u="none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endParaRPr lang="ru-RU" sz="2800" u="none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endParaRPr lang="ru-RU" sz="2800" u="none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endParaRPr lang="ru-RU" sz="2800" u="none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endParaRPr lang="ru-RU" sz="2800" u="none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endParaRPr lang="ru-RU" sz="2800" u="none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28625" y="2000250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</p:txBody>
      </p:sp>
      <p:grpSp>
        <p:nvGrpSpPr>
          <p:cNvPr id="7179" name="Group 13"/>
          <p:cNvGrpSpPr>
            <a:grpSpLocks/>
          </p:cNvGrpSpPr>
          <p:nvPr/>
        </p:nvGrpSpPr>
        <p:grpSpPr bwMode="auto">
          <a:xfrm>
            <a:off x="-571500" y="3214688"/>
            <a:ext cx="10144125" cy="954087"/>
            <a:chOff x="148" y="2340"/>
            <a:chExt cx="4826" cy="601"/>
          </a:xfrm>
        </p:grpSpPr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148" y="2385"/>
              <a:ext cx="482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4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Повторить понятия </a:t>
              </a:r>
              <a:r>
                <a:rPr lang="ru-RU" sz="2400" u="none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электроотрицательности</a:t>
              </a:r>
              <a:r>
                <a:rPr lang="ru-RU" sz="24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 algn="ctr" eaLnBrk="0" hangingPunct="0">
                <a:defRPr/>
              </a:pPr>
              <a:r>
                <a:rPr lang="ru-RU" sz="24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(ЭО) и аллотропии.</a:t>
              </a: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624" y="2340"/>
              <a:ext cx="23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800" b="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●    </a:t>
              </a:r>
            </a:p>
            <a:p>
              <a:pPr eaLnBrk="0" hangingPunct="0">
                <a:defRPr/>
              </a:pPr>
              <a:endParaRPr lang="ru-RU" sz="28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3" name="Фигура, имеющая форму буквы L 22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Фигура, имеющая форму буквы L 24"/>
          <p:cNvSpPr/>
          <p:nvPr/>
        </p:nvSpPr>
        <p:spPr>
          <a:xfrm flipH="1" flipV="1">
            <a:off x="1357290" y="1142984"/>
            <a:ext cx="6500858" cy="1000132"/>
          </a:xfrm>
          <a:prstGeom prst="corner">
            <a:avLst>
              <a:gd name="adj1" fmla="val 10963"/>
              <a:gd name="adj2" fmla="val 0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1500" y="2928938"/>
            <a:ext cx="8001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физические свойства неметаллов.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0063" y="2857500"/>
            <a:ext cx="4016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t0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tplayh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0150" y="6534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43063" y="214313"/>
            <a:ext cx="71294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Источники материалов:</a:t>
            </a:r>
          </a:p>
          <a:p>
            <a:pPr eaLnBrk="0" hangingPunct="0"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64306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34"/>
          <p:cNvGrpSpPr/>
          <p:nvPr/>
        </p:nvGrpSpPr>
        <p:grpSpPr>
          <a:xfrm>
            <a:off x="285720" y="4929198"/>
            <a:ext cx="1071570" cy="1357322"/>
            <a:chOff x="5857884" y="1857364"/>
            <a:chExt cx="1071570" cy="1643074"/>
          </a:xfrm>
          <a:solidFill>
            <a:srgbClr val="D8D8E4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5" name="Правильный пятиугольник 14"/>
            <p:cNvSpPr/>
            <p:nvPr/>
          </p:nvSpPr>
          <p:spPr>
            <a:xfrm>
              <a:off x="5857884" y="2357430"/>
              <a:ext cx="1071570" cy="1143008"/>
            </a:xfrm>
            <a:prstGeom prst="pentagon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Цилиндр 15"/>
            <p:cNvSpPr/>
            <p:nvPr/>
          </p:nvSpPr>
          <p:spPr>
            <a:xfrm>
              <a:off x="6215074" y="1857364"/>
              <a:ext cx="357190" cy="714380"/>
            </a:xfrm>
            <a:prstGeom prst="can">
              <a:avLst/>
            </a:prstGeom>
            <a:grpFill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34"/>
          <p:cNvGrpSpPr/>
          <p:nvPr/>
        </p:nvGrpSpPr>
        <p:grpSpPr>
          <a:xfrm>
            <a:off x="285720" y="3357562"/>
            <a:ext cx="1071570" cy="1357322"/>
            <a:chOff x="5857884" y="1857364"/>
            <a:chExt cx="1071570" cy="1643074"/>
          </a:xfrm>
          <a:solidFill>
            <a:srgbClr val="D8D8E4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8" name="Правильный пятиугольник 17"/>
            <p:cNvSpPr/>
            <p:nvPr/>
          </p:nvSpPr>
          <p:spPr>
            <a:xfrm>
              <a:off x="5857884" y="2357430"/>
              <a:ext cx="1071570" cy="1143008"/>
            </a:xfrm>
            <a:prstGeom prst="pentagon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Цилиндр 18"/>
            <p:cNvSpPr/>
            <p:nvPr/>
          </p:nvSpPr>
          <p:spPr>
            <a:xfrm>
              <a:off x="6215074" y="1857364"/>
              <a:ext cx="357190" cy="714380"/>
            </a:xfrm>
            <a:prstGeom prst="can">
              <a:avLst/>
            </a:prstGeom>
            <a:grpFill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34"/>
          <p:cNvGrpSpPr/>
          <p:nvPr/>
        </p:nvGrpSpPr>
        <p:grpSpPr>
          <a:xfrm>
            <a:off x="285720" y="1714488"/>
            <a:ext cx="1071570" cy="1357322"/>
            <a:chOff x="5857884" y="1857364"/>
            <a:chExt cx="1071570" cy="1643074"/>
          </a:xfrm>
          <a:solidFill>
            <a:srgbClr val="D8D8E4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1" name="Правильный пятиугольник 20"/>
            <p:cNvSpPr/>
            <p:nvPr/>
          </p:nvSpPr>
          <p:spPr>
            <a:xfrm>
              <a:off x="5857884" y="2357430"/>
              <a:ext cx="1071570" cy="1143008"/>
            </a:xfrm>
            <a:prstGeom prst="pentagon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Цилиндр 21"/>
            <p:cNvSpPr/>
            <p:nvPr/>
          </p:nvSpPr>
          <p:spPr>
            <a:xfrm>
              <a:off x="6215074" y="1857364"/>
              <a:ext cx="357190" cy="714380"/>
            </a:xfrm>
            <a:prstGeom prst="can">
              <a:avLst/>
            </a:prstGeom>
            <a:grpFill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34"/>
          <p:cNvGrpSpPr/>
          <p:nvPr/>
        </p:nvGrpSpPr>
        <p:grpSpPr>
          <a:xfrm>
            <a:off x="285720" y="214290"/>
            <a:ext cx="1071570" cy="1357322"/>
            <a:chOff x="5857884" y="1857364"/>
            <a:chExt cx="1071570" cy="1643074"/>
          </a:xfrm>
          <a:solidFill>
            <a:srgbClr val="D8D8E4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4" name="Правильный пятиугольник 23"/>
            <p:cNvSpPr/>
            <p:nvPr/>
          </p:nvSpPr>
          <p:spPr>
            <a:xfrm>
              <a:off x="5857884" y="2357430"/>
              <a:ext cx="1071570" cy="1143008"/>
            </a:xfrm>
            <a:prstGeom prst="pentagon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Цилиндр 24"/>
            <p:cNvSpPr/>
            <p:nvPr/>
          </p:nvSpPr>
          <p:spPr>
            <a:xfrm>
              <a:off x="6215074" y="1857364"/>
              <a:ext cx="357190" cy="714380"/>
            </a:xfrm>
            <a:prstGeom prst="can">
              <a:avLst/>
            </a:prstGeom>
            <a:grpFill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Фигура, имеющая форму буквы L 25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60" name="Picture 6" descr="http://img.yandex.ru/i/i-help-green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5700" y="-15240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Rectangle 7"/>
          <p:cNvSpPr>
            <a:spLocks noChangeArrowheads="1"/>
          </p:cNvSpPr>
          <p:nvPr/>
        </p:nvSpPr>
        <p:spPr bwMode="auto">
          <a:xfrm>
            <a:off x="1714500" y="1000125"/>
            <a:ext cx="7072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/>
            <a:r>
              <a:rPr lang="ru-RU" sz="1400" u="none">
                <a:cs typeface="Times New Roman" pitchFamily="18" charset="0"/>
              </a:rPr>
              <a:t>1.Габриелян О.С. Химия. 9 класс: учебник для общеобразовательных </a:t>
            </a:r>
          </a:p>
          <a:p>
            <a:pPr marL="342900" indent="-342900" eaLnBrk="0" hangingPunct="0"/>
            <a:r>
              <a:rPr lang="ru-RU" sz="1400" u="none">
                <a:cs typeface="Times New Roman" pitchFamily="18" charset="0"/>
              </a:rPr>
              <a:t>                учреждений.(базовый) - М.: Дрофа, 2007.</a:t>
            </a:r>
          </a:p>
          <a:p>
            <a:pPr marL="342900" indent="-342900" eaLnBrk="0" hangingPunct="0"/>
            <a:r>
              <a:rPr lang="ru-RU" sz="1400" u="none">
                <a:cs typeface="Times New Roman" pitchFamily="18" charset="0"/>
              </a:rPr>
              <a:t>2. Габриелян О.С., Методическое пособие. </a:t>
            </a:r>
          </a:p>
          <a:p>
            <a:pPr marL="342900" indent="-342900" eaLnBrk="0" hangingPunct="0"/>
            <a:r>
              <a:rPr lang="ru-RU" sz="1400" u="none">
                <a:cs typeface="Times New Roman" pitchFamily="18" charset="0"/>
              </a:rPr>
              <a:t>                Химия. 8-9 класс. - М.: Дрофа, 2008.</a:t>
            </a:r>
          </a:p>
          <a:p>
            <a:pPr marL="342900" indent="-342900" eaLnBrk="0" hangingPunct="0"/>
            <a:r>
              <a:rPr lang="ru-RU" sz="1400" u="none">
                <a:cs typeface="Times New Roman" pitchFamily="18" charset="0"/>
              </a:rPr>
              <a:t>3. Габриелян О.С., Настольная книга учителя. </a:t>
            </a:r>
          </a:p>
          <a:p>
            <a:pPr marL="342900" indent="-342900" eaLnBrk="0" hangingPunct="0"/>
            <a:r>
              <a:rPr lang="ru-RU" sz="1400" u="none">
                <a:cs typeface="Times New Roman" pitchFamily="18" charset="0"/>
              </a:rPr>
              <a:t>                Химия. 9 класс. - М.: Дрофа, 2007.</a:t>
            </a:r>
          </a:p>
          <a:p>
            <a:pPr marL="342900" indent="-342900" eaLnBrk="0" hangingPunct="0"/>
            <a:r>
              <a:rPr lang="ru-RU" sz="1400" u="none">
                <a:cs typeface="Times New Roman" pitchFamily="18" charset="0"/>
              </a:rPr>
              <a:t>4</a:t>
            </a:r>
            <a:r>
              <a:rPr lang="ru-RU" sz="1400" u="none">
                <a:solidFill>
                  <a:srgbClr val="000000"/>
                </a:solidFill>
                <a:cs typeface="Times New Roman" pitchFamily="18" charset="0"/>
              </a:rPr>
              <a:t>. CD-ROM "Химия для всех".</a:t>
            </a:r>
          </a:p>
          <a:p>
            <a:pPr marL="342900" indent="-342900" eaLnBrk="0" hangingPunct="0"/>
            <a:endParaRPr lang="ru-RU" sz="1400" u="none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eaLnBrk="0" hangingPunct="0"/>
            <a:endParaRPr lang="ru-RU" sz="1400" u="none"/>
          </a:p>
          <a:p>
            <a:pPr marL="342900" indent="-342900" eaLnBrk="0" hangingPunct="0"/>
            <a:endParaRPr lang="ru-RU" sz="1400" u="none"/>
          </a:p>
          <a:p>
            <a:pPr marL="342900" indent="-342900" eaLnBrk="0" hangingPunct="0"/>
            <a:endParaRPr lang="ru-RU" sz="1400" u="non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14563" y="428625"/>
            <a:ext cx="4270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 урока: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00063" y="1571625"/>
            <a:ext cx="8143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800" b="0" u="none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hlinkClick r:id="" action="ppaction://hlinkshowjump?jump=nextslide"/>
            </a:endParaRPr>
          </a:p>
          <a:p>
            <a:pPr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Определение положения неметаллов</a:t>
            </a:r>
          </a:p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ПС.</a:t>
            </a:r>
          </a:p>
          <a:p>
            <a:pPr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Особенности атомного строения </a:t>
            </a:r>
          </a:p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элементов-неметаллов.</a:t>
            </a:r>
          </a:p>
          <a:p>
            <a:pPr algn="ctr" eaLnBrk="0" hangingPunct="0">
              <a:defRPr/>
            </a:pPr>
            <a:endParaRPr lang="ru-RU" sz="2800" u="none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Характеристика простых веществ</a:t>
            </a:r>
          </a:p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неметаллов.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4313" y="2000250"/>
            <a:ext cx="3984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8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  <a:p>
            <a:pPr eaLnBrk="0" hangingPunct="0">
              <a:defRPr/>
            </a:pPr>
            <a:endParaRPr lang="ru-RU" sz="2800" b="0" u="none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4313" y="2786063"/>
            <a:ext cx="3984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8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  <a:p>
            <a:pPr eaLnBrk="0" hangingPunct="0">
              <a:defRPr/>
            </a:pPr>
            <a:endParaRPr lang="ru-RU" sz="2800" b="0" u="none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4313" y="3643313"/>
            <a:ext cx="3984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2800" b="0" u="none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42938" y="5057775"/>
            <a:ext cx="709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Аллотропия и ЭО (повторение</a:t>
            </a:r>
            <a:r>
              <a:rPr lang="ru-RU" sz="2800" u="none" dirty="0">
                <a:solidFill>
                  <a:srgbClr val="002060"/>
                </a:solidFill>
              </a:rPr>
              <a:t>).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Закрепление материала.</a:t>
            </a:r>
          </a:p>
          <a:p>
            <a:pPr eaLnBrk="0" hangingPunct="0">
              <a:defRPr/>
            </a:pPr>
            <a:endParaRPr lang="ru-RU" sz="2800" b="0" u="none" dirty="0">
              <a:solidFill>
                <a:schemeClr val="hlink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85750" y="5000625"/>
            <a:ext cx="39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28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85750" y="58578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</p:txBody>
      </p:sp>
      <p:sp>
        <p:nvSpPr>
          <p:cNvPr id="17" name="Фигура, имеющая форму буквы L 16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Фигура, имеющая форму буквы L 17"/>
          <p:cNvSpPr/>
          <p:nvPr/>
        </p:nvSpPr>
        <p:spPr>
          <a:xfrm flipH="1" flipV="1">
            <a:off x="1285852" y="1571612"/>
            <a:ext cx="6500858" cy="1000132"/>
          </a:xfrm>
          <a:prstGeom prst="corner">
            <a:avLst>
              <a:gd name="adj1" fmla="val 10963"/>
              <a:gd name="adj2" fmla="val 0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TG"/>
          <p:cNvPicPr>
            <a:picLocks noChangeAspect="1" noChangeArrowheads="1"/>
          </p:cNvPicPr>
          <p:nvPr/>
        </p:nvPicPr>
        <p:blipFill>
          <a:blip r:embed="rId2"/>
          <a:srcRect l="1962" t="4013"/>
          <a:stretch>
            <a:fillRect/>
          </a:stretch>
        </p:blipFill>
        <p:spPr bwMode="auto">
          <a:xfrm>
            <a:off x="0" y="500063"/>
            <a:ext cx="9144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872538" y="63500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28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000250" y="1785938"/>
            <a:ext cx="3148013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1" name="Picture 5" descr="tplay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0150" y="6534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71625" y="0"/>
            <a:ext cx="6429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Положение неметаллов в ПСХЭ.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42875"/>
            <a:ext cx="8299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800" u="none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Небольшой атомный радиус (в сравнении</a:t>
            </a:r>
          </a:p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радиусами атомов-металлов одного с ними</a:t>
            </a:r>
          </a:p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периода).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7145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2800" b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hlinkClick r:id="" action="ppaction://hlinkshowjump?jump=nextslide"/>
            </a:endParaRPr>
          </a:p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Большее число электронов на внешнем уровне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7188" y="2571750"/>
            <a:ext cx="1333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(4-8 е).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3286125"/>
            <a:ext cx="8497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Элементы-неметаллы расположены только</a:t>
            </a:r>
          </a:p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главных подгруппах, значит, происходит </a:t>
            </a:r>
          </a:p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заполнение электронами только внешнего </a:t>
            </a:r>
          </a:p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энергетического уровня.</a:t>
            </a:r>
          </a:p>
        </p:txBody>
      </p:sp>
      <p:sp>
        <p:nvSpPr>
          <p:cNvPr id="7174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0038" y="5661025"/>
            <a:ext cx="8496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атомов-неметаллов характерны высокие </a:t>
            </a:r>
          </a:p>
          <a:p>
            <a:pPr algn="ctr"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значения ЭО.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616325" y="59896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280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85875" y="1643063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</a:t>
            </a:r>
            <a:endParaRPr lang="ru-RU" u="none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68313" y="6237288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</a:t>
            </a:r>
            <a:endParaRPr lang="ru-RU" u="none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715000" y="25717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endParaRPr lang="ru-RU" u="none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572250" y="50720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</a:t>
            </a:r>
            <a:endParaRPr lang="ru-RU" u="none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0253" name="Группа 49"/>
          <p:cNvGrpSpPr>
            <a:grpSpLocks/>
          </p:cNvGrpSpPr>
          <p:nvPr/>
        </p:nvGrpSpPr>
        <p:grpSpPr bwMode="auto">
          <a:xfrm>
            <a:off x="7286625" y="1643063"/>
            <a:ext cx="1414463" cy="601662"/>
            <a:chOff x="7429520" y="1285860"/>
            <a:chExt cx="1414466" cy="601665"/>
          </a:xfrm>
        </p:grpSpPr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7429520" y="1285860"/>
              <a:ext cx="469901" cy="40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Br</a:t>
              </a:r>
              <a:endPara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7715271" y="1428736"/>
              <a:ext cx="504826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12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+35</a:t>
              </a:r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8001021" y="1285860"/>
              <a:ext cx="842965" cy="457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) ) ) )</a:t>
              </a:r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8001021" y="1643049"/>
              <a:ext cx="742952" cy="244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10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2  8  18  7</a:t>
              </a:r>
            </a:p>
          </p:txBody>
        </p:sp>
      </p:grp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857375" y="1571625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) )</a:t>
            </a:r>
          </a:p>
        </p:txBody>
      </p:sp>
      <p:grpSp>
        <p:nvGrpSpPr>
          <p:cNvPr id="10255" name="Группа 50"/>
          <p:cNvGrpSpPr>
            <a:grpSpLocks/>
          </p:cNvGrpSpPr>
          <p:nvPr/>
        </p:nvGrpSpPr>
        <p:grpSpPr bwMode="auto">
          <a:xfrm>
            <a:off x="1571625" y="1857375"/>
            <a:ext cx="904875" cy="361950"/>
            <a:chOff x="1692275" y="1412875"/>
            <a:chExt cx="904875" cy="361950"/>
          </a:xfrm>
        </p:grpSpPr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692275" y="1412875"/>
              <a:ext cx="3984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1000" b="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+14</a:t>
              </a: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1958975" y="1530350"/>
              <a:ext cx="6381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10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2   8    6</a:t>
              </a:r>
            </a:p>
          </p:txBody>
        </p:sp>
      </p:grpSp>
      <p:grpSp>
        <p:nvGrpSpPr>
          <p:cNvPr id="10256" name="Группа 47"/>
          <p:cNvGrpSpPr>
            <a:grpSpLocks/>
          </p:cNvGrpSpPr>
          <p:nvPr/>
        </p:nvGrpSpPr>
        <p:grpSpPr bwMode="auto">
          <a:xfrm>
            <a:off x="571500" y="4786313"/>
            <a:ext cx="685800" cy="400050"/>
            <a:chOff x="1908175" y="4941888"/>
            <a:chExt cx="685800" cy="400110"/>
          </a:xfrm>
        </p:grpSpPr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1908175" y="4941888"/>
              <a:ext cx="5127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As</a:t>
              </a:r>
              <a:endPara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2195513" y="5084784"/>
              <a:ext cx="398462" cy="24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10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+33</a:t>
              </a:r>
            </a:p>
          </p:txBody>
        </p:sp>
      </p:grp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929313" y="2714625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0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+7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6143625" y="257175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)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143625" y="2928938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0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2   5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1214438" y="4786313"/>
            <a:ext cx="84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) ) )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1143000" y="5214938"/>
            <a:ext cx="777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0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2  8  18   5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755650" y="6381750"/>
            <a:ext cx="398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0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+34</a:t>
            </a:r>
          </a:p>
        </p:txBody>
      </p:sp>
      <p:grpSp>
        <p:nvGrpSpPr>
          <p:cNvPr id="10263" name="Группа 48"/>
          <p:cNvGrpSpPr>
            <a:grpSpLocks/>
          </p:cNvGrpSpPr>
          <p:nvPr/>
        </p:nvGrpSpPr>
        <p:grpSpPr bwMode="auto">
          <a:xfrm>
            <a:off x="6858000" y="5000625"/>
            <a:ext cx="944563" cy="631825"/>
            <a:chOff x="6784975" y="4672013"/>
            <a:chExt cx="944563" cy="631825"/>
          </a:xfrm>
        </p:grpSpPr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6784975" y="4914901"/>
              <a:ext cx="3984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10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+17</a:t>
              </a:r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7072313" y="4672013"/>
              <a:ext cx="6572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4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) ) )</a:t>
              </a: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7072313" y="5059363"/>
              <a:ext cx="603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10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2   8   7</a:t>
              </a:r>
            </a:p>
          </p:txBody>
        </p:sp>
      </p:grp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023938" y="6183313"/>
            <a:ext cx="84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) ) )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971550" y="6613525"/>
            <a:ext cx="935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0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2   8   18   6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0" y="142875"/>
            <a:ext cx="4016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2800" b="0" u="none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  <a:p>
            <a:pPr eaLnBrk="0" hangingPunct="0">
              <a:defRPr/>
            </a:pPr>
            <a:endParaRPr lang="ru-RU" sz="2800" b="0" u="none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0" y="2143125"/>
            <a:ext cx="39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0" y="3286125"/>
            <a:ext cx="39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800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0" y="5661025"/>
            <a:ext cx="39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8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8440738" y="62769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28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Особенности атомного строения элементов-неметаллов.</a:t>
            </a:r>
          </a:p>
        </p:txBody>
      </p:sp>
      <p:sp>
        <p:nvSpPr>
          <p:cNvPr id="47" name="Фигура, имеющая форму буквы L 46"/>
          <p:cNvSpPr/>
          <p:nvPr/>
        </p:nvSpPr>
        <p:spPr>
          <a:xfrm flipH="1" flipV="1">
            <a:off x="1000100" y="500042"/>
            <a:ext cx="6500858" cy="1000132"/>
          </a:xfrm>
          <a:prstGeom prst="corner">
            <a:avLst>
              <a:gd name="adj1" fmla="val 10963"/>
              <a:gd name="adj2" fmla="val 0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" grpId="0"/>
      <p:bldP spid="7201" grpId="0"/>
      <p:bldP spid="7202" grpId="0"/>
      <p:bldP spid="7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3021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3200" b="1" u="sng" smtClean="0"/>
              <a:t>Электроотрицательность</a:t>
            </a:r>
            <a:r>
              <a:rPr lang="ru-RU" sz="3200" b="1" smtClean="0"/>
              <a:t> – это свойство атомов химических элементов поляризовать химическую связь, оттягивать к себе общие электронные пары</a:t>
            </a:r>
            <a:r>
              <a:rPr lang="ru-RU" sz="2400" b="1" smtClean="0"/>
              <a:t> (мера неметалличности, т.е. чем более электроотрицателен данный химический элемент, тем ярче выражены неметаллические свойства).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76238" y="3992563"/>
            <a:ext cx="7891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 H  Si  P  C  S  Br  Cl  N  O  F </a:t>
            </a:r>
            <a:endParaRPr lang="ru-RU" sz="4400" u="non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755650" y="4797425"/>
            <a:ext cx="73453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23938" y="5003800"/>
            <a:ext cx="5780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у с и л е н и е    ЭО</a:t>
            </a:r>
          </a:p>
        </p:txBody>
      </p:sp>
      <p:sp>
        <p:nvSpPr>
          <p:cNvPr id="13" name="Фигура, имеющая форму буквы L 12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260350"/>
            <a:ext cx="8999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3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Относительные </a:t>
            </a:r>
            <a:r>
              <a:rPr lang="ru-RU" sz="3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электроотрицательности</a:t>
            </a:r>
            <a:endParaRPr lang="ru-RU" sz="36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3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элементов.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630613" y="476250"/>
            <a:ext cx="55133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3600" b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endParaRPr lang="ru-RU" sz="3600" b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endParaRPr lang="ru-RU" sz="3600" b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547813" y="4797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656638" y="62769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28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785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b="0" u="none">
              <a:solidFill>
                <a:schemeClr val="tx1"/>
              </a:solidFill>
            </a:endParaRP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0" y="1428750"/>
          <a:ext cx="8353425" cy="5197475"/>
        </p:xfrm>
        <a:graphic>
          <a:graphicData uri="http://schemas.openxmlformats.org/presentationml/2006/ole">
            <p:oleObj spid="_x0000_s1026" name="Документ" r:id="rId3" imgW="9275546" imgH="5838467" progId="Word.Document.8">
              <p:embed/>
            </p:oleObj>
          </a:graphicData>
        </a:graphic>
      </p:graphicFrame>
      <p:sp>
        <p:nvSpPr>
          <p:cNvPr id="22" name="Фигура, имеющая форму буквы L 21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428625" y="2571750"/>
            <a:ext cx="8064500" cy="1439863"/>
          </a:xfrm>
          <a:prstGeom prst="horizontalScroll">
            <a:avLst>
              <a:gd name="adj" fmla="val 1250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063750" y="2924175"/>
            <a:ext cx="4878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ФИЗИЧЕСКИЕ СВОЙСТВА ПРОСТЫХ</a:t>
            </a:r>
          </a:p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ВЕЩЕСТВ - НЕМЕТАЛЛОВ</a:t>
            </a:r>
          </a:p>
        </p:txBody>
      </p:sp>
      <p:sp>
        <p:nvSpPr>
          <p:cNvPr id="10244" name="PubTriangle"/>
          <p:cNvSpPr>
            <a:spLocks noEditPoints="1" noChangeArrowheads="1"/>
          </p:cNvSpPr>
          <p:nvPr/>
        </p:nvSpPr>
        <p:spPr bwMode="auto">
          <a:xfrm rot="2370461" flipV="1">
            <a:off x="4013200" y="1844675"/>
            <a:ext cx="1184275" cy="912813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27313" y="3933825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60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484438" y="3789363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60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7" name="PubTriangle"/>
          <p:cNvSpPr>
            <a:spLocks noEditPoints="1" noChangeArrowheads="1"/>
          </p:cNvSpPr>
          <p:nvPr/>
        </p:nvSpPr>
        <p:spPr bwMode="auto">
          <a:xfrm rot="781464">
            <a:off x="2325688" y="3884613"/>
            <a:ext cx="1468437" cy="1154112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11863" y="3933825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60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9" name="PubTriangle"/>
          <p:cNvSpPr>
            <a:spLocks noEditPoints="1" noChangeArrowheads="1"/>
          </p:cNvSpPr>
          <p:nvPr/>
        </p:nvSpPr>
        <p:spPr bwMode="auto">
          <a:xfrm rot="15405568">
            <a:off x="5725320" y="3663156"/>
            <a:ext cx="1147762" cy="1463675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143125" y="642938"/>
            <a:ext cx="5119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ХАРАКТЕРНЫ </a:t>
            </a:r>
          </a:p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 АГРЕГАТНЫХ СОСТОЯНИЯ</a:t>
            </a:r>
          </a:p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ПРИ  Н.У. )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9850" y="5157788"/>
            <a:ext cx="3975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РАЗНООБРАЗНАЯ ЦВЕТОВАЯ </a:t>
            </a:r>
          </a:p>
          <a:p>
            <a:pPr algn="ctr" eaLnBrk="0" hangingPunct="0">
              <a:defRPr/>
            </a:pPr>
            <a:r>
              <a:rPr lang="ru-RU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ПАЛИТРА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929063" y="5000625"/>
            <a:ext cx="4921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ШИРОКИЙ СПЕКТР</a:t>
            </a:r>
          </a:p>
          <a:p>
            <a:pPr algn="ctr" eaLnBrk="0" hangingPunct="0">
              <a:defRPr/>
            </a:pPr>
            <a:r>
              <a:rPr lang="ru-RU" b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ТЕМПЕРАТУРЫ ПЛАВЛЕНИЯ</a:t>
            </a:r>
          </a:p>
          <a:p>
            <a:pPr algn="ctr" eaLnBrk="0" hangingPunct="0">
              <a:defRPr/>
            </a:pP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3800</a:t>
            </a:r>
            <a:r>
              <a:rPr lang="en-US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º</a:t>
            </a: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  ( графит) </a:t>
            </a:r>
            <a:r>
              <a:rPr lang="en-US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 -210 </a:t>
            </a:r>
            <a:r>
              <a:rPr lang="en-US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º</a:t>
            </a:r>
            <a:r>
              <a:rPr lang="ru-RU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 (</a:t>
            </a:r>
            <a:r>
              <a:rPr lang="en-US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N</a:t>
            </a:r>
            <a:r>
              <a:rPr lang="en-US" sz="1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US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)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8367713" y="6256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24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Характеристика простых веществ неметаллов. </a:t>
            </a:r>
          </a:p>
        </p:txBody>
      </p:sp>
      <p:sp>
        <p:nvSpPr>
          <p:cNvPr id="23" name="Фигура, имеющая форму буквы L 22"/>
          <p:cNvSpPr/>
          <p:nvPr/>
        </p:nvSpPr>
        <p:spPr>
          <a:xfrm flipH="1" flipV="1">
            <a:off x="7143768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/>
      <p:bldP spid="10250" grpId="0"/>
      <p:bldP spid="10251" grpId="0"/>
      <p:bldP spid="10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hair1"/>
          <p:cNvSpPr>
            <a:spLocks noEditPoints="1" noChangeArrowheads="1"/>
          </p:cNvSpPr>
          <p:nvPr/>
        </p:nvSpPr>
        <p:spPr bwMode="auto">
          <a:xfrm>
            <a:off x="755650" y="3716338"/>
            <a:ext cx="2160588" cy="273526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80008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 sz="6000" b="0" u="none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87450" y="4797425"/>
            <a:ext cx="1230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0" u="none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</a:t>
            </a:r>
            <a:r>
              <a:rPr lang="en-US" sz="2800" u="none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ru-RU" sz="6000" u="none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8" name="Cloud"/>
          <p:cNvSpPr>
            <a:spLocks noChangeAspect="1" noEditPoints="1" noChangeArrowheads="1"/>
          </p:cNvSpPr>
          <p:nvPr/>
        </p:nvSpPr>
        <p:spPr bwMode="auto">
          <a:xfrm>
            <a:off x="2714625" y="1357313"/>
            <a:ext cx="3895725" cy="26304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sz="6000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sz="6000" u="none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3200" u="none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6000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35600" y="765175"/>
            <a:ext cx="395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0" b="0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60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640513" y="4729163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60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8089095">
            <a:off x="5492750" y="4003676"/>
            <a:ext cx="2759075" cy="2736850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ru-RU" sz="3200" b="0" u="none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572250" y="4214813"/>
            <a:ext cx="735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60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367713" y="5810250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6000" b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14290"/>
            <a:ext cx="79623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u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Агрегатные состояния</a:t>
            </a:r>
          </a:p>
        </p:txBody>
      </p:sp>
      <p:sp>
        <p:nvSpPr>
          <p:cNvPr id="19" name="Фигура, имеющая форму буквы L 18"/>
          <p:cNvSpPr/>
          <p:nvPr/>
        </p:nvSpPr>
        <p:spPr>
          <a:xfrm flipH="1" flipV="1">
            <a:off x="7215206" y="142852"/>
            <a:ext cx="1785950" cy="1785950"/>
          </a:xfrm>
          <a:prstGeom prst="corner">
            <a:avLst>
              <a:gd name="adj1" fmla="val 4432"/>
              <a:gd name="adj2" fmla="val 4432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Фигура, имеющая форму буквы L 19"/>
          <p:cNvSpPr/>
          <p:nvPr/>
        </p:nvSpPr>
        <p:spPr>
          <a:xfrm flipH="1" flipV="1">
            <a:off x="1142976" y="1142984"/>
            <a:ext cx="6500858" cy="1000132"/>
          </a:xfrm>
          <a:prstGeom prst="corner">
            <a:avLst>
              <a:gd name="adj1" fmla="val 10963"/>
              <a:gd name="adj2" fmla="val 0"/>
            </a:avLst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animBg="1"/>
      <p:bldP spid="11271" grpId="0" animBg="1"/>
      <p:bldP spid="1127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</TotalTime>
  <Words>596</Words>
  <Application>Microsoft Office PowerPoint</Application>
  <PresentationFormat>Экран (4:3)</PresentationFormat>
  <Paragraphs>208</Paragraphs>
  <Slides>21</Slides>
  <Notes>1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Эркер</vt:lpstr>
      <vt:lpstr>Документ</vt:lpstr>
      <vt:lpstr>Слайд 1</vt:lpstr>
      <vt:lpstr>Слайд 2</vt:lpstr>
      <vt:lpstr>Слайд 3</vt:lpstr>
      <vt:lpstr>Слайд 4</vt:lpstr>
      <vt:lpstr>Слайд 5</vt:lpstr>
      <vt:lpstr>Электроотрицательность – это свойство атомов химических элементов поляризовать химическую связь, оттягивать к себе общие электронные пары (мера неметалличности, т.е. чем более электроотрицателен данный химический элемент, тем ярче выражены неметаллические свойства).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Общая характеристика неметаллов.</dc:title>
  <dc:creator>КВАНТ</dc:creator>
  <cp:lastModifiedBy>Ученик 4</cp:lastModifiedBy>
  <cp:revision>75</cp:revision>
  <dcterms:created xsi:type="dcterms:W3CDTF">2009-04-02T11:22:54Z</dcterms:created>
  <dcterms:modified xsi:type="dcterms:W3CDTF">2013-12-11T09:06:06Z</dcterms:modified>
</cp:coreProperties>
</file>