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67" r:id="rId14"/>
    <p:sldId id="268" r:id="rId15"/>
    <p:sldId id="269" r:id="rId16"/>
    <p:sldId id="270" r:id="rId17"/>
    <p:sldId id="271" r:id="rId18"/>
    <p:sldId id="273" r:id="rId19"/>
    <p:sldId id="274" r:id="rId20"/>
    <p:sldId id="276" r:id="rId21"/>
    <p:sldId id="275" r:id="rId22"/>
    <p:sldId id="277" r:id="rId23"/>
    <p:sldId id="278" r:id="rId24"/>
    <p:sldId id="280" r:id="rId25"/>
    <p:sldId id="279" r:id="rId26"/>
    <p:sldId id="281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1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678203-62A9-4E74-9640-D0CCBA7A641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95A818-39C0-4BA9-9F6A-ECF3607239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678203-62A9-4E74-9640-D0CCBA7A641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95A818-39C0-4BA9-9F6A-ECF3607239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678203-62A9-4E74-9640-D0CCBA7A641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95A818-39C0-4BA9-9F6A-ECF3607239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678203-62A9-4E74-9640-D0CCBA7A641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95A818-39C0-4BA9-9F6A-ECF3607239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678203-62A9-4E74-9640-D0CCBA7A641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95A818-39C0-4BA9-9F6A-ECF3607239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678203-62A9-4E74-9640-D0CCBA7A641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95A818-39C0-4BA9-9F6A-ECF3607239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678203-62A9-4E74-9640-D0CCBA7A641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95A818-39C0-4BA9-9F6A-ECF3607239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678203-62A9-4E74-9640-D0CCBA7A641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95A818-39C0-4BA9-9F6A-ECF3607239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678203-62A9-4E74-9640-D0CCBA7A641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95A818-39C0-4BA9-9F6A-ECF3607239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678203-62A9-4E74-9640-D0CCBA7A641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95A818-39C0-4BA9-9F6A-ECF3607239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678203-62A9-4E74-9640-D0CCBA7A641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95A818-39C0-4BA9-9F6A-ECF3607239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4678203-62A9-4E74-9640-D0CCBA7A641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695A818-39C0-4BA9-9F6A-ECF3607239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C%D0%B5%D1%82%D0%B0%D0%BB%D0%BB" TargetMode="External"/><Relationship Id="rId2" Type="http://schemas.openxmlformats.org/officeDocument/2006/relationships/hyperlink" Target="http://ru.wikipedia.org/wiki/%D0%90%D0%BB%D0%BB%D0%BE%D1%82%D1%80%D0%BE%D0%BF%D0%B8%D1%8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ru.wikipedia.org/wiki/%D0%9F%D0%BB%D0%BE%D1%82%D0%BD%D0%BE%D1%81%D1%82%D1%8C" TargetMode="External"/><Relationship Id="rId4" Type="http://schemas.openxmlformats.org/officeDocument/2006/relationships/hyperlink" Target="http://ru.wikipedia.org/wiki/%D0%A6%D0%B2%D0%B5%D1%82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F%D0%B0%D1%80%D0%B0%D1%84%D0%B8%D0%BD" TargetMode="External"/><Relationship Id="rId2" Type="http://schemas.openxmlformats.org/officeDocument/2006/relationships/hyperlink" Target="http://ru.wikipedia.org/wiki/%D0%9E%D1%82%D1%82%D0%B5%D0%BD%D0%BE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1669_%D0%B3%D0%BE%D0%B4" TargetMode="External"/><Relationship Id="rId5" Type="http://schemas.openxmlformats.org/officeDocument/2006/relationships/hyperlink" Target="http://ru.wikipedia.org/wiki/%D0%91%D1%80%D0%B0%D0%BD%D0%B4,_%D0%A5%D0%B5%D0%BD%D0%BD%D0%B8%D0%B3" TargetMode="External"/><Relationship Id="rId4" Type="http://schemas.openxmlformats.org/officeDocument/2006/relationships/hyperlink" Target="http://ru.wikipedia.org/wiki/%D0%90%D0%BB%D1%85%D0%B8%D0%BC%D0%B8%D1%8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1847_%D0%B3%D0%BE%D0%B4" TargetMode="External"/><Relationship Id="rId2" Type="http://schemas.openxmlformats.org/officeDocument/2006/relationships/hyperlink" Target="http://ru.wikipedia.org/wiki/%D0%9F%D0%BE%D0%BB%D0%B8%D0%BC%D0%B5%D1%8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u.wikipedia.org/w/index.php?title=%D0%A8%D1%80%D1%91%D1%82%D1%82%D0%B5%D1%80,_%D0%90%D0%BD%D1%82%D0%BE%D0%BD_%D0%A0%D0%B8%D1%82%D1%82%D0%B5%D1%80_%D1%84%D0%BE%D0%BD_%D0%9A%D1%80%D0%B8%D1%81%D1%82%D0%B5%D0%BB%D0%BB%D0%B8&amp;action=edit&amp;redlink=1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1914_%D0%B3%D0%BE%D0%B4" TargetMode="External"/><Relationship Id="rId2" Type="http://schemas.openxmlformats.org/officeDocument/2006/relationships/hyperlink" Target="http://ru.wikipedia.org/wiki/%D0%9F%D0%BE%D0%BB%D1%83%D0%BF%D1%80%D0%BE%D0%B2%D0%BE%D0%B4%D0%BD%D0%B8%D0%B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u.wikipedia.org/wiki/%D0%91%D1%80%D0%B8%D0%B4%D0%B6%D0%BC%D0%B5%D0%BD,_%D0%9F%D0%B5%D1%80%D1%81%D0%B8_%D0%A3%D0%B8%D0%BB%D1%8C%D1%8F%D0%BC%D1%81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files.school-collection.edu.ru/dlrstore/bed068ac-8cff-11db-b606-0800200c9a66/ch09_22_08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582858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/>
              <a:t>Неметаллы. Аллотропия.</a:t>
            </a:r>
            <a:endParaRPr lang="ru-RU" sz="60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435608" y="3429000"/>
            <a:ext cx="7498080" cy="281940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9 класс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142976" y="642918"/>
            <a:ext cx="56436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Ромбическая</a:t>
            </a:r>
            <a:r>
              <a:rPr lang="ru-RU" sz="2400" dirty="0" smtClean="0"/>
              <a:t>              </a:t>
            </a:r>
            <a:r>
              <a:rPr lang="ru-RU" sz="2400" b="1" dirty="0" smtClean="0"/>
              <a:t>(</a:t>
            </a:r>
            <a:r>
              <a:rPr lang="ru-RU" sz="2400" b="1" dirty="0" err="1" smtClean="0"/>
              <a:t>a</a:t>
            </a:r>
            <a:r>
              <a:rPr lang="ru-RU" sz="2400" b="1" dirty="0" smtClean="0"/>
              <a:t> - сера) - S</a:t>
            </a:r>
            <a:r>
              <a:rPr lang="ru-RU" sz="2400" b="1" baseline="-25000" dirty="0" smtClean="0"/>
              <a:t>8</a:t>
            </a:r>
            <a:endParaRPr lang="ru-RU" sz="2400" b="1" dirty="0" smtClean="0"/>
          </a:p>
          <a:p>
            <a:r>
              <a:rPr lang="ru-RU" sz="2400" dirty="0" err="1" smtClean="0"/>
              <a:t>t°</a:t>
            </a:r>
            <a:r>
              <a:rPr lang="ru-RU" sz="2400" baseline="-25000" dirty="0" err="1" smtClean="0"/>
              <a:t>пл</a:t>
            </a:r>
            <a:r>
              <a:rPr lang="ru-RU" sz="2400" baseline="-25000" dirty="0" smtClean="0"/>
              <a:t>.</a:t>
            </a:r>
            <a:r>
              <a:rPr lang="ru-RU" sz="2400" dirty="0" smtClean="0"/>
              <a:t> = 113°C; </a:t>
            </a:r>
            <a:r>
              <a:rPr lang="ru-RU" sz="2400" dirty="0" err="1" smtClean="0"/>
              <a:t>ρ </a:t>
            </a:r>
            <a:r>
              <a:rPr lang="ru-RU" sz="2400" dirty="0" smtClean="0"/>
              <a:t>= 2,07 г/см</a:t>
            </a:r>
            <a:r>
              <a:rPr lang="ru-RU" sz="2400" baseline="30000" dirty="0" smtClean="0"/>
              <a:t>3</a:t>
            </a:r>
            <a:r>
              <a:rPr lang="ru-RU" sz="2400" dirty="0" smtClean="0"/>
              <a:t>. Наиболее устойчивая модификация.</a:t>
            </a:r>
            <a:endParaRPr lang="ru-RU" sz="2400" dirty="0"/>
          </a:p>
        </p:txBody>
      </p:sp>
      <p:pic>
        <p:nvPicPr>
          <p:cNvPr id="1031" name="Picture 7" descr="C:\Users\User\Desktop\кристаллическая сера_0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714356"/>
            <a:ext cx="952500" cy="990600"/>
          </a:xfrm>
          <a:prstGeom prst="rect">
            <a:avLst/>
          </a:prstGeom>
          <a:noFill/>
        </p:spPr>
      </p:pic>
      <p:pic>
        <p:nvPicPr>
          <p:cNvPr id="1032" name="Picture 8" descr="C:\Users\User\Desktop\сера ромбическа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1684" y="520951"/>
            <a:ext cx="1506595" cy="1336413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1071539" y="2143116"/>
            <a:ext cx="52864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Моноклинная</a:t>
            </a:r>
            <a:r>
              <a:rPr lang="ru-RU" sz="2400" dirty="0" smtClean="0"/>
              <a:t>          </a:t>
            </a:r>
            <a:r>
              <a:rPr lang="ru-RU" sz="2400" b="1" dirty="0" smtClean="0"/>
              <a:t>     (</a:t>
            </a:r>
            <a:r>
              <a:rPr lang="ru-RU" sz="2400" b="1" dirty="0" err="1" smtClean="0"/>
              <a:t>b</a:t>
            </a:r>
            <a:r>
              <a:rPr lang="ru-RU" sz="2400" b="1" dirty="0" smtClean="0"/>
              <a:t> - сера) - S</a:t>
            </a:r>
            <a:r>
              <a:rPr lang="ru-RU" sz="2400" b="1" baseline="-25000" dirty="0" smtClean="0"/>
              <a:t>8</a:t>
            </a:r>
            <a:endParaRPr lang="ru-RU" sz="2400" b="1" dirty="0" smtClean="0"/>
          </a:p>
          <a:p>
            <a:r>
              <a:rPr lang="ru-RU" sz="2400" dirty="0" smtClean="0"/>
              <a:t>темно-желтые иглы, </a:t>
            </a:r>
            <a:r>
              <a:rPr lang="ru-RU" sz="2400" baseline="-25000" dirty="0" smtClean="0"/>
              <a:t> </a:t>
            </a:r>
            <a:r>
              <a:rPr lang="ru-RU" sz="2400" dirty="0" smtClean="0"/>
              <a:t>           </a:t>
            </a:r>
            <a:r>
              <a:rPr lang="ru-RU" sz="2400" dirty="0" err="1" smtClean="0"/>
              <a:t>t°</a:t>
            </a:r>
            <a:r>
              <a:rPr lang="ru-RU" sz="2400" baseline="-25000" dirty="0" err="1" smtClean="0"/>
              <a:t>пл</a:t>
            </a:r>
            <a:r>
              <a:rPr lang="ru-RU" sz="2400" baseline="-25000" dirty="0" smtClean="0"/>
              <a:t>.</a:t>
            </a:r>
            <a:r>
              <a:rPr lang="ru-RU" sz="2400" dirty="0" smtClean="0"/>
              <a:t> = 119°C; </a:t>
            </a:r>
            <a:r>
              <a:rPr lang="ru-RU" sz="2400" dirty="0" err="1" smtClean="0"/>
              <a:t>ρ </a:t>
            </a:r>
            <a:r>
              <a:rPr lang="ru-RU" sz="2400" dirty="0" smtClean="0"/>
              <a:t>= 1,96 г/см3.            Устойчивая при температуре более  96°С; при обычных условиях превращается в ромбическую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33" name="Picture 9" descr="C:\Users\User\Desktop\1560014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40438" y="2928934"/>
            <a:ext cx="1460520" cy="1143008"/>
          </a:xfrm>
          <a:prstGeom prst="rect">
            <a:avLst/>
          </a:prstGeom>
          <a:noFill/>
        </p:spPr>
      </p:pic>
      <p:pic>
        <p:nvPicPr>
          <p:cNvPr id="1034" name="Picture 10" descr="C:\Users\User\Desktop\i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72396" y="2928934"/>
            <a:ext cx="1357322" cy="1214446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1071538" y="4500570"/>
            <a:ext cx="50720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Пластическая</a:t>
            </a:r>
            <a:r>
              <a:rPr lang="ru-RU" sz="2400" dirty="0" smtClean="0"/>
              <a:t>                                     </a:t>
            </a:r>
            <a:r>
              <a:rPr lang="ru-RU" sz="2400" b="1" dirty="0" smtClean="0"/>
              <a:t>   </a:t>
            </a:r>
            <a:r>
              <a:rPr lang="ru-RU" sz="2400" b="1" dirty="0" err="1" smtClean="0"/>
              <a:t>S</a:t>
            </a:r>
            <a:r>
              <a:rPr lang="ru-RU" sz="2400" b="1" baseline="-25000" dirty="0" err="1" smtClean="0"/>
              <a:t>n</a:t>
            </a:r>
            <a:endParaRPr lang="ru-RU" sz="2400" b="1" dirty="0" smtClean="0"/>
          </a:p>
          <a:p>
            <a:r>
              <a:rPr lang="ru-RU" sz="2400" dirty="0" smtClean="0"/>
              <a:t>коричневая </a:t>
            </a:r>
            <a:r>
              <a:rPr lang="ru-RU" sz="2400" dirty="0" err="1" smtClean="0"/>
              <a:t>резиноподобная</a:t>
            </a:r>
            <a:r>
              <a:rPr lang="ru-RU" sz="2400" dirty="0" smtClean="0"/>
              <a:t> (аморфная) масса.  Неустойчива, при затвердевании превращается в ромбическую.</a:t>
            </a:r>
            <a:endParaRPr lang="ru-RU" sz="2400" dirty="0"/>
          </a:p>
        </p:txBody>
      </p:sp>
      <p:pic>
        <p:nvPicPr>
          <p:cNvPr id="1035" name="Picture 11" descr="C:\Users\User\Desktop\пластическая сера_02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43637" y="5143512"/>
            <a:ext cx="2815022" cy="7858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ru-RU" u="sng" dirty="0" smtClean="0"/>
              <a:t>Фосфор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928670"/>
            <a:ext cx="7790712" cy="531973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400" dirty="0" smtClean="0"/>
              <a:t>            Элементарный фосфор в обычных условиях представляет собой несколько устойчивых аллотропических модификаций; вопрос </a:t>
            </a:r>
            <a:r>
              <a:rPr lang="ru-RU" sz="3400" dirty="0" smtClean="0">
                <a:hlinkClick r:id="rId2" tooltip="Аллотропия"/>
              </a:rPr>
              <a:t>аллотропии</a:t>
            </a:r>
            <a:r>
              <a:rPr lang="ru-RU" sz="3400" dirty="0" smtClean="0"/>
              <a:t> фосфора сложен и до конца не решён. Обычно выделяют четыре модификации простого вещества — </a:t>
            </a:r>
            <a:r>
              <a:rPr lang="ru-RU" sz="3400" b="1" dirty="0" smtClean="0"/>
              <a:t>белый</a:t>
            </a:r>
            <a:r>
              <a:rPr lang="ru-RU" sz="3400" dirty="0" smtClean="0"/>
              <a:t>, </a:t>
            </a:r>
            <a:r>
              <a:rPr lang="ru-RU" sz="3400" b="1" dirty="0" smtClean="0"/>
              <a:t>красный</a:t>
            </a:r>
            <a:r>
              <a:rPr lang="ru-RU" sz="3400" dirty="0" smtClean="0"/>
              <a:t>, </a:t>
            </a:r>
            <a:r>
              <a:rPr lang="ru-RU" sz="3400" b="1" dirty="0" smtClean="0"/>
              <a:t>чёрный</a:t>
            </a:r>
            <a:r>
              <a:rPr lang="ru-RU" sz="3400" dirty="0" smtClean="0"/>
              <a:t> и </a:t>
            </a:r>
            <a:r>
              <a:rPr lang="ru-RU" sz="3400" b="1" dirty="0" smtClean="0"/>
              <a:t>металлический</a:t>
            </a:r>
            <a:r>
              <a:rPr lang="ru-RU" sz="3400" dirty="0" smtClean="0"/>
              <a:t> фосфор. Иногда их ещё называют главными </a:t>
            </a:r>
            <a:r>
              <a:rPr lang="ru-RU" sz="3400" dirty="0" err="1" smtClean="0"/>
              <a:t>аллотропными</a:t>
            </a:r>
            <a:r>
              <a:rPr lang="ru-RU" sz="3400" dirty="0" smtClean="0"/>
              <a:t> модификациями, подразумевая при этом, что все остальные являются разновидностью указанных четырёх. В обычных условиях существует только три аллотропических модификации фосфора, а в условиях сверхвысоких давлений — также </a:t>
            </a:r>
            <a:r>
              <a:rPr lang="ru-RU" sz="3400" dirty="0" smtClean="0">
                <a:hlinkClick r:id="rId3" tooltip="Металл"/>
              </a:rPr>
              <a:t>металлическая</a:t>
            </a:r>
            <a:r>
              <a:rPr lang="ru-RU" sz="3400" dirty="0" smtClean="0"/>
              <a:t> форма. Все модификации различаются по </a:t>
            </a:r>
            <a:r>
              <a:rPr lang="ru-RU" sz="3400" dirty="0" smtClean="0">
                <a:hlinkClick r:id="rId4" tooltip="Цвет"/>
              </a:rPr>
              <a:t>цвету</a:t>
            </a:r>
            <a:r>
              <a:rPr lang="ru-RU" sz="3400" dirty="0" smtClean="0"/>
              <a:t>, </a:t>
            </a:r>
            <a:r>
              <a:rPr lang="ru-RU" sz="3400" dirty="0" smtClean="0">
                <a:hlinkClick r:id="rId5" tooltip="Плотность"/>
              </a:rPr>
              <a:t>плотности</a:t>
            </a:r>
            <a:r>
              <a:rPr lang="ru-RU" sz="3400" dirty="0" smtClean="0"/>
              <a:t> и другим физическим характеристикам; заметна тенденция к резкому убыванию химической активности при переходе от белого к металлическому фосфору и нарастанию металлических свойств.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14290"/>
            <a:ext cx="7498080" cy="135732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u="sng" dirty="0" smtClean="0"/>
              <a:t>Биологическая роль соединений фосфора</a:t>
            </a:r>
            <a:br>
              <a:rPr lang="ru-RU" b="1" u="sng" dirty="0" smtClean="0"/>
            </a:b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447800"/>
            <a:ext cx="7790712" cy="4800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Фосфор присутствует в живых клетках в виде </a:t>
            </a:r>
            <a:r>
              <a:rPr lang="ru-RU" dirty="0" err="1" smtClean="0"/>
              <a:t>орто</a:t>
            </a:r>
            <a:r>
              <a:rPr lang="ru-RU" dirty="0" smtClean="0"/>
              <a:t>- и пирофосфорной кислот, входит в состав нуклеотидов, нуклеиновых кислот, </a:t>
            </a:r>
            <a:r>
              <a:rPr lang="ru-RU" dirty="0" err="1" smtClean="0"/>
              <a:t>фосфопротеидов</a:t>
            </a:r>
            <a:r>
              <a:rPr lang="ru-RU" dirty="0" smtClean="0"/>
              <a:t>, </a:t>
            </a:r>
            <a:r>
              <a:rPr lang="ru-RU" dirty="0" err="1" smtClean="0"/>
              <a:t>фосфолипидов</a:t>
            </a:r>
            <a:r>
              <a:rPr lang="ru-RU" dirty="0" smtClean="0"/>
              <a:t>, коферментов, ферментов. Кости человека состоят из </a:t>
            </a:r>
            <a:r>
              <a:rPr lang="ru-RU" dirty="0" err="1" smtClean="0"/>
              <a:t>гидроксилапатита</a:t>
            </a:r>
            <a:r>
              <a:rPr lang="ru-RU" dirty="0" smtClean="0"/>
              <a:t> 3Са</a:t>
            </a:r>
            <a:r>
              <a:rPr lang="ru-RU" baseline="-25000" dirty="0" smtClean="0"/>
              <a:t>3</a:t>
            </a:r>
            <a:r>
              <a:rPr lang="ru-RU" dirty="0" smtClean="0"/>
              <a:t>(РО</a:t>
            </a:r>
            <a:r>
              <a:rPr lang="ru-RU" baseline="-25000" dirty="0" smtClean="0"/>
              <a:t>4</a:t>
            </a:r>
            <a:r>
              <a:rPr lang="ru-RU" dirty="0" smtClean="0"/>
              <a:t>)</a:t>
            </a:r>
            <a:r>
              <a:rPr lang="ru-RU" baseline="-25000" dirty="0" smtClean="0"/>
              <a:t>3</a:t>
            </a:r>
            <a:r>
              <a:rPr lang="ru-RU" dirty="0" smtClean="0"/>
              <a:t>·</a:t>
            </a:r>
            <a:r>
              <a:rPr lang="ru-RU" dirty="0" err="1" smtClean="0"/>
              <a:t>Ca</a:t>
            </a:r>
            <a:r>
              <a:rPr lang="ru-RU" dirty="0" smtClean="0"/>
              <a:t>(OH)</a:t>
            </a:r>
            <a:r>
              <a:rPr lang="ru-RU" baseline="-25000" dirty="0" smtClean="0"/>
              <a:t>2</a:t>
            </a:r>
            <a:r>
              <a:rPr lang="ru-RU" dirty="0" smtClean="0"/>
              <a:t>. В состав зубной эмали входит </a:t>
            </a:r>
            <a:r>
              <a:rPr lang="ru-RU" dirty="0" err="1" smtClean="0"/>
              <a:t>фторапатит</a:t>
            </a:r>
            <a:r>
              <a:rPr lang="ru-RU" dirty="0" smtClean="0"/>
              <a:t>. Основную роль в превращениях соединений фосфора в организме человека и животных играет печень. Обмен фосфорных соединений регулируется гормонами и витамином D. Суточная потребность человека в фосфоре 800—1500 мг. При недостатке фосфора в организме развиваются различные заболевания костей.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User\Desktop\PhosphComb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4617" y="1857364"/>
            <a:ext cx="8099383" cy="328614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000100" y="785794"/>
            <a:ext cx="81439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u="sng" dirty="0" smtClean="0"/>
              <a:t>Белый, красный, чёрный и металлический фосфор</a:t>
            </a:r>
            <a:endParaRPr lang="ru-RU" sz="32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>
            <a:normAutofit/>
          </a:bodyPr>
          <a:lstStyle/>
          <a:p>
            <a:pPr algn="ctr"/>
            <a:r>
              <a:rPr lang="ru-RU" sz="4000" u="sng" dirty="0" smtClean="0"/>
              <a:t>Белый фосфор</a:t>
            </a:r>
            <a:endParaRPr lang="ru-RU" sz="4000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071546"/>
            <a:ext cx="7498080" cy="557216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Белый фосфор представляет собой белое вещество (из-за примесей может иметь желтоватый </a:t>
            </a:r>
            <a:r>
              <a:rPr lang="ru-RU" dirty="0" smtClean="0">
                <a:hlinkClick r:id="rId2" tooltip="Оттенок"/>
              </a:rPr>
              <a:t>оттенок</a:t>
            </a:r>
            <a:r>
              <a:rPr lang="ru-RU" dirty="0" smtClean="0"/>
              <a:t>). По внешнему виду он очень похож на очищенный воск или </a:t>
            </a:r>
            <a:r>
              <a:rPr lang="ru-RU" dirty="0" smtClean="0">
                <a:hlinkClick r:id="rId3" tooltip="Парафин"/>
              </a:rPr>
              <a:t>парафин</a:t>
            </a:r>
            <a:r>
              <a:rPr lang="ru-RU" dirty="0" smtClean="0"/>
              <a:t>, легко режется ножом и деформируется от небольших усилий.</a:t>
            </a:r>
          </a:p>
          <a:p>
            <a:pPr>
              <a:buNone/>
            </a:pPr>
            <a:r>
              <a:rPr lang="ru-RU" dirty="0" smtClean="0"/>
              <a:t>Белый фосфор имеет молекулярное строение; формула </a:t>
            </a:r>
            <a:r>
              <a:rPr lang="ru-RU" b="1" dirty="0" smtClean="0"/>
              <a:t>P</a:t>
            </a:r>
            <a:r>
              <a:rPr lang="ru-RU" b="1" baseline="-25000" dirty="0" smtClean="0"/>
              <a:t>4</a:t>
            </a:r>
            <a:r>
              <a:rPr lang="ru-RU" b="1" dirty="0" smtClean="0"/>
              <a:t>.</a:t>
            </a:r>
          </a:p>
          <a:p>
            <a:pPr>
              <a:buNone/>
            </a:pPr>
            <a:r>
              <a:rPr lang="ru-RU" dirty="0" smtClean="0"/>
              <a:t>Химически белый фосфор чрезвычайно активен, медленно окисляется кислородом воздуха уже при комнатной температуре и светится (бледно-зелёное свечение) ;  ядовит. </a:t>
            </a:r>
          </a:p>
          <a:p>
            <a:pPr>
              <a:buNone/>
            </a:pPr>
            <a:r>
              <a:rPr lang="ru-RU" dirty="0" smtClean="0"/>
              <a:t>Открыт гамбургским </a:t>
            </a:r>
            <a:r>
              <a:rPr lang="ru-RU" dirty="0" smtClean="0">
                <a:hlinkClick r:id="rId4" tooltip="Алхимия"/>
              </a:rPr>
              <a:t>алхимиком</a:t>
            </a:r>
            <a:r>
              <a:rPr lang="ru-RU" dirty="0" smtClean="0"/>
              <a:t> </a:t>
            </a:r>
            <a:r>
              <a:rPr lang="ru-RU" dirty="0" err="1" smtClean="0">
                <a:hlinkClick r:id="rId5" tooltip="Бранд, Хенниг"/>
              </a:rPr>
              <a:t>Хеннигом</a:t>
            </a:r>
            <a:r>
              <a:rPr lang="ru-RU" dirty="0" smtClean="0">
                <a:hlinkClick r:id="rId5" tooltip="Бранд, Хенниг"/>
              </a:rPr>
              <a:t> </a:t>
            </a:r>
            <a:r>
              <a:rPr lang="ru-RU" dirty="0" err="1" smtClean="0">
                <a:hlinkClick r:id="rId5" tooltip="Бранд, Хенниг"/>
              </a:rPr>
              <a:t>Брандом</a:t>
            </a:r>
            <a:r>
              <a:rPr lang="ru-RU" dirty="0" smtClean="0"/>
              <a:t> в </a:t>
            </a:r>
            <a:r>
              <a:rPr lang="ru-RU" dirty="0" smtClean="0">
                <a:hlinkClick r:id="rId6" tooltip="1669 год"/>
              </a:rPr>
              <a:t>1669 году</a:t>
            </a:r>
            <a:endParaRPr lang="ru-RU" dirty="0" smtClean="0"/>
          </a:p>
          <a:p>
            <a:endParaRPr lang="ru-RU" dirty="0" smtClean="0"/>
          </a:p>
          <a:p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u="sng" dirty="0" smtClean="0"/>
              <a:t>Красный фосфор</a:t>
            </a:r>
            <a:br>
              <a:rPr lang="ru-RU" b="1" u="sng" dirty="0" smtClean="0"/>
            </a:b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928670"/>
            <a:ext cx="7498080" cy="531973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Красный фосфор имеет формулу </a:t>
            </a:r>
            <a:r>
              <a:rPr lang="ru-RU" dirty="0" err="1" smtClean="0"/>
              <a:t>Р</a:t>
            </a:r>
            <a:r>
              <a:rPr lang="ru-RU" baseline="-25000" dirty="0" err="1" smtClean="0"/>
              <a:t>n</a:t>
            </a:r>
            <a:r>
              <a:rPr lang="ru-RU" dirty="0" smtClean="0"/>
              <a:t> и представляет собой </a:t>
            </a:r>
            <a:r>
              <a:rPr lang="ru-RU" dirty="0" smtClean="0">
                <a:hlinkClick r:id="rId2" tooltip="Полимер"/>
              </a:rPr>
              <a:t>полимер</a:t>
            </a:r>
            <a:r>
              <a:rPr lang="ru-RU" dirty="0" smtClean="0"/>
              <a:t> со сложной структурой.</a:t>
            </a:r>
          </a:p>
          <a:p>
            <a:pPr>
              <a:buNone/>
            </a:pPr>
            <a:r>
              <a:rPr lang="ru-RU" dirty="0" smtClean="0"/>
              <a:t> Имеет оттенки от пурпурно-красного до фиолетового, а в литом состоянии - тёмно-фиолетовый с медным оттенком, имеет металлический блеск.</a:t>
            </a:r>
          </a:p>
          <a:p>
            <a:pPr>
              <a:buNone/>
            </a:pPr>
            <a:r>
              <a:rPr lang="ru-RU" dirty="0" smtClean="0"/>
              <a:t> Химическая активность красного фосфора значительно ниже, чем у белого; ему присуща исключительно малая растворимость.</a:t>
            </a:r>
          </a:p>
          <a:p>
            <a:pPr>
              <a:buNone/>
            </a:pPr>
            <a:r>
              <a:rPr lang="ru-RU" dirty="0" smtClean="0"/>
              <a:t> Ядовитость его в тысячи раз меньше, чем у белого. </a:t>
            </a:r>
          </a:p>
          <a:p>
            <a:pPr>
              <a:buNone/>
            </a:pPr>
            <a:r>
              <a:rPr lang="ru-RU" dirty="0" smtClean="0"/>
              <a:t>Получен в </a:t>
            </a:r>
            <a:r>
              <a:rPr lang="ru-RU" dirty="0" smtClean="0">
                <a:hlinkClick r:id="rId3" tooltip="1847 год"/>
              </a:rPr>
              <a:t>1847 году</a:t>
            </a:r>
            <a:r>
              <a:rPr lang="ru-RU" dirty="0" smtClean="0"/>
              <a:t> в Швеции австрийским химиком </a:t>
            </a:r>
            <a:r>
              <a:rPr lang="ru-RU" dirty="0" smtClean="0">
                <a:hlinkClick r:id="rId4" tooltip="Шрёттер, Антон Риттер фон Кристелли (страница отсутствует)"/>
              </a:rPr>
              <a:t>А. </a:t>
            </a:r>
            <a:r>
              <a:rPr lang="ru-RU" dirty="0" err="1" smtClean="0">
                <a:hlinkClick r:id="rId4" tooltip="Шрёттер, Антон Риттер фон Кристелли (страница отсутствует)"/>
              </a:rPr>
              <a:t>Шрёттером</a:t>
            </a:r>
            <a:r>
              <a:rPr lang="ru-RU" dirty="0" smtClean="0"/>
              <a:t>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214290"/>
            <a:ext cx="6000792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Чёрный фосфор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142984"/>
            <a:ext cx="7498080" cy="51054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Чёрный фосфор представляет собой чёрное вещество с металлическим блеском, жирное на ощупь и весьма похожее на графит, и с полностью отсутствующей растворимостью в воде или органических растворителях.</a:t>
            </a:r>
          </a:p>
          <a:p>
            <a:pPr>
              <a:buNone/>
            </a:pPr>
            <a:r>
              <a:rPr lang="ru-RU" dirty="0" smtClean="0"/>
              <a:t>Проводит электрический ток и имеет свойства </a:t>
            </a:r>
            <a:r>
              <a:rPr lang="ru-RU" dirty="0" smtClean="0">
                <a:hlinkClick r:id="rId2" tooltip="Полупроводник"/>
              </a:rPr>
              <a:t>полупроводника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Впервые чёрный фосфор был получен в </a:t>
            </a:r>
            <a:r>
              <a:rPr lang="ru-RU" dirty="0" smtClean="0">
                <a:hlinkClick r:id="rId3" tooltip="1914 год"/>
              </a:rPr>
              <a:t>1914 году</a:t>
            </a:r>
            <a:r>
              <a:rPr lang="ru-RU" dirty="0" smtClean="0"/>
              <a:t> американским физиком </a:t>
            </a:r>
            <a:r>
              <a:rPr lang="ru-RU" dirty="0" smtClean="0">
                <a:hlinkClick r:id="rId4" tooltip="Бриджмен, Перси Уильямс"/>
              </a:rPr>
              <a:t>П. У. </a:t>
            </a:r>
            <a:r>
              <a:rPr lang="ru-RU" dirty="0" err="1" smtClean="0">
                <a:hlinkClick r:id="rId4" tooltip="Бриджмен, Перси Уильямс"/>
              </a:rPr>
              <a:t>Бриджменом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u="sng" dirty="0" smtClean="0"/>
              <a:t>Металлический фосфор</a:t>
            </a:r>
            <a:br>
              <a:rPr lang="ru-RU" b="1" u="sng" dirty="0" smtClean="0"/>
            </a:b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При 8,3·10</a:t>
            </a:r>
            <a:r>
              <a:rPr lang="ru-RU" baseline="30000" dirty="0" smtClean="0"/>
              <a:t>10</a:t>
            </a:r>
            <a:r>
              <a:rPr lang="ru-RU" dirty="0" smtClean="0"/>
              <a:t> Па чёрный фосфор переходит в новую, ещё более плотную и инертную металлическую фазу с плотностью 3,56 г/см³, а при дальнейшем повышении давления до 1,25·10</a:t>
            </a:r>
            <a:r>
              <a:rPr lang="ru-RU" baseline="30000" dirty="0" smtClean="0"/>
              <a:t>11</a:t>
            </a:r>
            <a:r>
              <a:rPr lang="ru-RU" dirty="0" smtClean="0"/>
              <a:t> Па — ещё более уплотняется и приобретает кубическую кристаллическую решётку, при этом его плотность возрастает до 3,83 г/см³. Металлический фосфор очень хорошо проводит электрический ток.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 smtClean="0"/>
              <a:t>Свободный углерод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4279400" cy="48006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В свободном виде углерод встречается в нескольких </a:t>
            </a:r>
            <a:r>
              <a:rPr lang="ru-RU" dirty="0" err="1" smtClean="0"/>
              <a:t>аллотропных</a:t>
            </a:r>
            <a:r>
              <a:rPr lang="ru-RU" dirty="0" smtClean="0"/>
              <a:t> модификациях – алмаз, графит, </a:t>
            </a:r>
            <a:r>
              <a:rPr lang="ru-RU" dirty="0" err="1" smtClean="0"/>
              <a:t>карбин</a:t>
            </a:r>
            <a:r>
              <a:rPr lang="ru-RU" dirty="0" smtClean="0"/>
              <a:t>, крайне редко фуллерены. В лабораториях также были синтезированы многие другие модификации: новые фуллерены, </a:t>
            </a:r>
            <a:r>
              <a:rPr lang="ru-RU" dirty="0" err="1" smtClean="0"/>
              <a:t>нанотрубки</a:t>
            </a:r>
            <a:r>
              <a:rPr lang="ru-RU" dirty="0" smtClean="0"/>
              <a:t>, </a:t>
            </a:r>
            <a:r>
              <a:rPr lang="ru-RU" dirty="0" err="1" smtClean="0"/>
              <a:t>наночастицы</a:t>
            </a:r>
            <a:r>
              <a:rPr lang="ru-RU" dirty="0" smtClean="0"/>
              <a:t> и др.</a:t>
            </a:r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2214554"/>
            <a:ext cx="3200400" cy="3130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4678" y="274638"/>
            <a:ext cx="3714776" cy="1143000"/>
          </a:xfrm>
        </p:spPr>
        <p:txBody>
          <a:bodyPr/>
          <a:lstStyle/>
          <a:p>
            <a:pPr algn="ctr"/>
            <a:r>
              <a:rPr lang="ru-RU" b="1" u="sng" dirty="0" smtClean="0"/>
              <a:t>Алмаз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214422"/>
            <a:ext cx="8215338" cy="385765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Бесцветное, прозрачное, сильно преломляющее свет вещество. Алмаз тверже всех найденных в природе веществ, но при этом довольно хрупок. Он настолько тверд, что оставляет царапины на большинстве материалов. </a:t>
            </a:r>
          </a:p>
          <a:p>
            <a:r>
              <a:rPr lang="ru-RU" dirty="0" smtClean="0"/>
              <a:t>Плотность алмаза – 3,5 г/см3, tплав=3730С, tкип=4830оС. Алмаз можно получить из графита при </a:t>
            </a:r>
            <a:r>
              <a:rPr lang="ru-RU" dirty="0" err="1" smtClean="0"/>
              <a:t>p</a:t>
            </a:r>
            <a:r>
              <a:rPr lang="ru-RU" dirty="0" smtClean="0"/>
              <a:t> &gt; 50 тыс. атм. и </a:t>
            </a:r>
            <a:r>
              <a:rPr lang="ru-RU" dirty="0" err="1" smtClean="0"/>
              <a:t>tо</a:t>
            </a:r>
            <a:r>
              <a:rPr lang="ru-RU" dirty="0" smtClean="0"/>
              <a:t> = 1200оC В алмазе каждый 4-х валентный атом углерода связан с другим атомом углерода ковалентной связью и количество таких связанных в каркас атомов чрезвычайно велико. </a:t>
            </a:r>
          </a:p>
          <a:p>
            <a:endParaRPr lang="ru-RU" dirty="0"/>
          </a:p>
        </p:txBody>
      </p:sp>
      <p:pic>
        <p:nvPicPr>
          <p:cNvPr id="2052" name="Picture 4" descr="C:\Users\User\Desktop\diamon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4786323"/>
            <a:ext cx="2786082" cy="1890317"/>
          </a:xfrm>
          <a:prstGeom prst="rect">
            <a:avLst/>
          </a:prstGeom>
          <a:noFill/>
        </p:spPr>
      </p:pic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4662131"/>
            <a:ext cx="2500330" cy="2195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u="sng" dirty="0" smtClean="0"/>
              <a:t>Положение неметаллов в ПС Д.И.Менделеева.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71538" y="1447800"/>
            <a:ext cx="7862150" cy="48006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Неметаллы расположены в правом верхнем углу ПС  (вдоль и над диагональю </a:t>
            </a:r>
            <a:r>
              <a:rPr lang="ru-RU" sz="3600" dirty="0" err="1" smtClean="0"/>
              <a:t>B-At</a:t>
            </a:r>
            <a:r>
              <a:rPr lang="ru-RU" sz="3600" dirty="0" smtClean="0"/>
              <a:t>).</a:t>
            </a:r>
          </a:p>
          <a:p>
            <a:r>
              <a:rPr lang="ru-RU" sz="3600" dirty="0" smtClean="0"/>
              <a:t> Всего 22 элемента- неметалла  в Периодической системе</a:t>
            </a:r>
          </a:p>
          <a:p>
            <a:r>
              <a:rPr lang="ru-RU" sz="3600" dirty="0" smtClean="0"/>
              <a:t>Элементы-неметаллы располагаются только в главных подгруппах ПС.</a:t>
            </a:r>
            <a:endParaRPr lang="ru-RU" sz="3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7933588" cy="35718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400" dirty="0" smtClean="0"/>
              <a:t> </a:t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3600" dirty="0" err="1" smtClean="0"/>
              <a:t>Куллинан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   (алмаз)-</a:t>
            </a:r>
            <a:br>
              <a:rPr lang="ru-RU" sz="3600" dirty="0" smtClean="0"/>
            </a:br>
            <a:r>
              <a:rPr lang="ru-RU" sz="3600" dirty="0" smtClean="0"/>
              <a:t> 621,35 грамма, </a:t>
            </a:r>
            <a:br>
              <a:rPr lang="ru-RU" sz="3600" dirty="0" smtClean="0"/>
            </a:br>
            <a:r>
              <a:rPr lang="ru-RU" sz="3600" dirty="0" smtClean="0"/>
              <a:t>   размеры:  </a:t>
            </a:r>
            <a:br>
              <a:rPr lang="ru-RU" sz="3600" dirty="0" smtClean="0"/>
            </a:br>
            <a:r>
              <a:rPr lang="ru-RU" sz="3600" dirty="0" smtClean="0"/>
              <a:t>100х65х50 мм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         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29058" y="357166"/>
            <a:ext cx="4893503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 descr="C:\Users\User\Desktop\star-of-afric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4643446"/>
            <a:ext cx="2714644" cy="1895464"/>
          </a:xfrm>
          <a:prstGeom prst="rect">
            <a:avLst/>
          </a:prstGeom>
          <a:noFill/>
        </p:spPr>
      </p:pic>
      <p:pic>
        <p:nvPicPr>
          <p:cNvPr id="1032" name="Picture 8" descr="C:\Users\User\Desktop\Kullinan-III-i-IV-v-sostave-podveski1.jpg-2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86644" y="4572008"/>
            <a:ext cx="1562100" cy="2057400"/>
          </a:xfrm>
          <a:prstGeom prst="rect">
            <a:avLst/>
          </a:prstGeom>
          <a:noFill/>
        </p:spPr>
      </p:pic>
      <p:pic>
        <p:nvPicPr>
          <p:cNvPr id="1033" name="Picture 9" descr="C:\Users\User\Desktop\0a06607cb36868a123ef28a9ea2e2af9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14810" y="4643446"/>
            <a:ext cx="2857520" cy="182487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1071538" y="4000504"/>
            <a:ext cx="7858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Бриллианты: Куллинан-1, Куллинан-2, Куллинан-3 и 4</a:t>
            </a:r>
            <a:endParaRPr lang="ru-RU" sz="24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ru-RU" u="sng" dirty="0" smtClean="0"/>
              <a:t>Графит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000108"/>
            <a:ext cx="8072462" cy="585789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Графит – устойчивая при нормальных условиях </a:t>
            </a:r>
            <a:r>
              <a:rPr lang="ru-RU" dirty="0" err="1" smtClean="0"/>
              <a:t>аллотропная</a:t>
            </a:r>
            <a:r>
              <a:rPr lang="ru-RU" dirty="0" smtClean="0"/>
              <a:t> модификация углерода, имеет серо-черный цвет и металлический блеск, кажется жирным на ощупь, очень мягок и оставляет черные следы на бумаге. </a:t>
            </a:r>
          </a:p>
          <a:p>
            <a:pPr>
              <a:buNone/>
            </a:pPr>
            <a:r>
              <a:rPr lang="ru-RU" dirty="0" smtClean="0"/>
              <a:t>Атомы углерода в графите расположены отдельными слоями, образованными из плоских шестиугольников. Каждый атом углерода на плоскости окружен тремя соседними, расположенными вокруг него в виде правильного треугольника. </a:t>
            </a:r>
          </a:p>
          <a:p>
            <a:pPr>
              <a:buNone/>
            </a:pPr>
            <a:r>
              <a:rPr lang="ru-RU" dirty="0" smtClean="0"/>
              <a:t>Графит характеризуется меньшей плотностью и твердостью, а также графит может расщепляться на тонкие чешуйки. Чешуйки легко прилипают к бумаге – вот почему из графита делают грифели карандашей.</a:t>
            </a:r>
          </a:p>
          <a:p>
            <a:pPr>
              <a:buNone/>
            </a:pPr>
            <a:r>
              <a:rPr lang="ru-RU" dirty="0" smtClean="0"/>
              <a:t> В пределах шестиугольников возникает склонность к металлизации, что объясняет хорошую тепло- и электропроводность графита, а также его металлический блеск.  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5891234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>
              <a:buNone/>
            </a:pPr>
            <a:r>
              <a:rPr lang="ru-RU" sz="4400" u="sng" dirty="0" smtClean="0"/>
              <a:t>Графит</a:t>
            </a:r>
            <a:endParaRPr lang="ru-RU" sz="4400" u="sng" dirty="0"/>
          </a:p>
        </p:txBody>
      </p:sp>
      <p:pic>
        <p:nvPicPr>
          <p:cNvPr id="35842" name="Picture 2" descr="C:\Users\User\Desktop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3857628"/>
            <a:ext cx="3186115" cy="2454284"/>
          </a:xfrm>
          <a:prstGeom prst="rect">
            <a:avLst/>
          </a:prstGeom>
          <a:noFill/>
        </p:spPr>
      </p:pic>
      <p:pic>
        <p:nvPicPr>
          <p:cNvPr id="35843" name="Picture 3" descr="C:\Users\User\Desktop\kawaek_wkokna_wglowe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1285860"/>
            <a:ext cx="2214578" cy="2170286"/>
          </a:xfrm>
          <a:prstGeom prst="rect">
            <a:avLst/>
          </a:prstGeom>
          <a:noFill/>
        </p:spPr>
      </p:pic>
      <p:pic>
        <p:nvPicPr>
          <p:cNvPr id="35844" name="Picture 4" descr="C:\Users\User\Desktop\28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1785926"/>
            <a:ext cx="4500594" cy="3500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u="sng" dirty="0" smtClean="0"/>
              <a:t>Фуллерены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928670"/>
            <a:ext cx="8005026" cy="5929330"/>
          </a:xfrm>
        </p:spPr>
        <p:txBody>
          <a:bodyPr>
            <a:normAutofit fontScale="70000" lnSpcReduction="20000"/>
          </a:bodyPr>
          <a:lstStyle/>
          <a:p>
            <a:r>
              <a:rPr lang="ru-RU" sz="3400" dirty="0" smtClean="0"/>
              <a:t>Фуллерены – класс химических соединений, молекулы которых состоят только из углерода, число атомов которого четно, от 32 и более 500, они представляют по структуре выпуклые многогранники, построенные из правильных пяти- и шестиугольников. </a:t>
            </a:r>
          </a:p>
          <a:p>
            <a:r>
              <a:rPr lang="ru-RU" sz="3400" dirty="0" smtClean="0"/>
              <a:t>Третья форма чистого углерода является молекулярной. Это означает, что минимальным элементом ее структуры является не атом, а молекула углерода, представляющая собой замкнутую поверхность, которая имеет форму сферы. </a:t>
            </a:r>
          </a:p>
          <a:p>
            <a:r>
              <a:rPr lang="ru-RU" sz="3400" dirty="0" smtClean="0"/>
              <a:t>В фуллерене плоская сетка шестиугольников (графитовая сетка) свернута и сшита в замкнутую сферу. При этом часть шестиугольников преобразуется в пятиугольники. Образуется структура – усеченный икосаэдр. Каждая вершина этой фигуры имеет трех ближайших соседей. Каждый шестиугольник граничит с тремя шестиугольниками и тремя пятиугольниками, а каждый пятиугольник граничит только с шестиугольниками.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14290"/>
            <a:ext cx="7929618" cy="60341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   Фуллерены</a:t>
            </a:r>
            <a:r>
              <a:rPr lang="ru-RU" sz="2400" dirty="0" smtClean="0"/>
              <a:t> могут найти </a:t>
            </a:r>
            <a:r>
              <a:rPr lang="ru-RU" sz="2400" b="1" dirty="0" smtClean="0"/>
              <a:t>применение</a:t>
            </a:r>
            <a:r>
              <a:rPr lang="ru-RU" sz="2400" dirty="0" smtClean="0"/>
              <a:t> в качестве присадок для ракетных топлив, смазочного материала, для создания фотоприемников и оптоэлектронных устройств, катализаторов роста, алмазных и </a:t>
            </a:r>
            <a:r>
              <a:rPr lang="ru-RU" sz="2400" dirty="0" err="1" smtClean="0"/>
              <a:t>алмазоподобных</a:t>
            </a:r>
            <a:r>
              <a:rPr lang="ru-RU" sz="2400" dirty="0" smtClean="0"/>
              <a:t> пленок,  сверхпроводящих материалов, а также в качестве красителей для копировальных машин. Фуллерены применяются для синтеза металлов и сплавов с новыми свойствами.</a:t>
            </a:r>
            <a:r>
              <a:rPr lang="ru-RU" dirty="0" smtClean="0"/>
              <a:t>  </a:t>
            </a:r>
            <a:endParaRPr lang="ru-RU" dirty="0"/>
          </a:p>
        </p:txBody>
      </p:sp>
      <p:pic>
        <p:nvPicPr>
          <p:cNvPr id="1026" name="Picture 2" descr="C:\Users\User\Desktop\c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429000"/>
            <a:ext cx="3333750" cy="3057525"/>
          </a:xfrm>
          <a:prstGeom prst="rect">
            <a:avLst/>
          </a:prstGeom>
          <a:noFill/>
        </p:spPr>
      </p:pic>
      <p:pic>
        <p:nvPicPr>
          <p:cNvPr id="1027" name="Picture 3" descr="C:\Users\User\Desktop\97091302.JPG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3429000"/>
            <a:ext cx="3000396" cy="2957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98080" cy="1143000"/>
          </a:xfrm>
        </p:spPr>
        <p:txBody>
          <a:bodyPr/>
          <a:lstStyle/>
          <a:p>
            <a:pPr algn="ctr"/>
            <a:r>
              <a:rPr lang="ru-RU" u="sng" dirty="0" err="1" smtClean="0"/>
              <a:t>Карбин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   </a:t>
            </a:r>
            <a:r>
              <a:rPr lang="ru-RU" b="1" dirty="0" err="1" smtClean="0"/>
              <a:t>Карбин</a:t>
            </a:r>
            <a:r>
              <a:rPr lang="ru-RU" dirty="0" smtClean="0"/>
              <a:t> конденсируется в виде белого углеродного осадка на поверхности  при облучении </a:t>
            </a:r>
            <a:r>
              <a:rPr lang="ru-RU" dirty="0" err="1" smtClean="0"/>
              <a:t>пирографита</a:t>
            </a:r>
            <a:r>
              <a:rPr lang="ru-RU" dirty="0" smtClean="0"/>
              <a:t> лазерным пучком света. Кристаллическая форма </a:t>
            </a:r>
            <a:r>
              <a:rPr lang="ru-RU" dirty="0" err="1" smtClean="0"/>
              <a:t>карбина</a:t>
            </a:r>
            <a:r>
              <a:rPr lang="ru-RU" dirty="0" smtClean="0"/>
              <a:t> состоит из параллельно ориентированных цепочек углеродных атомов с sp-гибридизацией валентных электронов в виде прямолинейных макромолекул </a:t>
            </a:r>
            <a:r>
              <a:rPr lang="ru-RU" dirty="0" err="1" smtClean="0"/>
              <a:t>полиинового</a:t>
            </a:r>
            <a:r>
              <a:rPr lang="ru-RU" dirty="0" smtClean="0"/>
              <a:t> (  -С= С-С= С-... ) или </a:t>
            </a:r>
            <a:r>
              <a:rPr lang="ru-RU" dirty="0" err="1" smtClean="0"/>
              <a:t>кумуленового</a:t>
            </a:r>
            <a:r>
              <a:rPr lang="ru-RU" dirty="0" smtClean="0"/>
              <a:t> (=С=С=С=...) типов.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24584_html_m6668ca4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14290"/>
            <a:ext cx="7715304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u="sng" dirty="0" smtClean="0"/>
              <a:t>Особенности атомного строения элементов-неметаллов.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Для атомов-неметаллов характерно:</a:t>
            </a:r>
          </a:p>
          <a:p>
            <a:pPr marL="514350" indent="-514350">
              <a:buAutoNum type="arabicPeriod"/>
            </a:pPr>
            <a:r>
              <a:rPr lang="ru-RU" dirty="0" smtClean="0"/>
              <a:t>Небольшой атомный радиус ( в сравнении с радиусами атомов-металлов одного с ними периода).</a:t>
            </a:r>
          </a:p>
          <a:p>
            <a:pPr marL="514350" indent="-514350">
              <a:buAutoNum type="arabicPeriod"/>
            </a:pPr>
            <a:r>
              <a:rPr lang="ru-RU" dirty="0" smtClean="0"/>
              <a:t>Большее число электронов на внешнем уровне  (4-8), исключения Н, Не, В.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Происходит заполнение электронами только внешнего энергетического уровня. </a:t>
            </a:r>
          </a:p>
          <a:p>
            <a:pPr marL="514350" indent="-514350">
              <a:buAutoNum type="arabicPeriod"/>
            </a:pPr>
            <a:r>
              <a:rPr lang="ru-RU" dirty="0" smtClean="0"/>
              <a:t>Для элементов-неметаллов характерны высокие значения </a:t>
            </a:r>
            <a:r>
              <a:rPr lang="ru-RU" dirty="0" err="1" smtClean="0"/>
              <a:t>электроотрицательности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u="sng" dirty="0" smtClean="0"/>
              <a:t>Характеристика простых веществ-неметаллов.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500174"/>
            <a:ext cx="7929618" cy="514353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    Для неметаллов - простых веществ более характерно различие свойствах (физических и химических), чем их общность. Разнообразие свойств неметаллов объясняется, тем, что неметаллы могут иметь два типа кристаллической решетки: молекулярную (все газы, белый фосфор, сера, йод) и атомную (бор, кристаллический кремний, алмаз, графит). Для сравнения – металлы имеют металлическую кристаллическую решетку.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u="sng" dirty="0" smtClean="0"/>
              <a:t>Физические свойства простых веществ – неметаллов.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Для неметаллов (простых веществ) характерны все 3 агрегатных состояния при обычных условиях (сравнить – все металлы, кроме ртути, в обычных условиях твердые вещества)</a:t>
            </a:r>
          </a:p>
          <a:p>
            <a:r>
              <a:rPr lang="ru-RU" dirty="0" smtClean="0"/>
              <a:t>Твердые вещества: различные модификации серы, йод кристаллический, графит, фосфор, уголь активированный, кристаллический или аморфный кремний, бор (единственное жидкое при обычных условиях простое вещество – это бром). </a:t>
            </a:r>
          </a:p>
          <a:p>
            <a:r>
              <a:rPr lang="ru-RU" dirty="0" smtClean="0"/>
              <a:t>Газообразные вещества – неметаллы – это О</a:t>
            </a:r>
            <a:r>
              <a:rPr lang="ru-RU" baseline="-25000" dirty="0" smtClean="0"/>
              <a:t>2</a:t>
            </a:r>
            <a:r>
              <a:rPr lang="ru-RU" dirty="0" smtClean="0"/>
              <a:t>, N</a:t>
            </a:r>
            <a:r>
              <a:rPr lang="ru-RU" baseline="-25000" dirty="0" smtClean="0"/>
              <a:t>2</a:t>
            </a:r>
            <a:r>
              <a:rPr lang="ru-RU" dirty="0" smtClean="0"/>
              <a:t>, H</a:t>
            </a:r>
            <a:r>
              <a:rPr lang="ru-RU" baseline="-25000" dirty="0" smtClean="0"/>
              <a:t>2</a:t>
            </a:r>
            <a:r>
              <a:rPr lang="ru-RU" dirty="0" smtClean="0"/>
              <a:t>, Cl</a:t>
            </a:r>
            <a:r>
              <a:rPr lang="ru-RU" baseline="-25000" dirty="0" smtClean="0"/>
              <a:t>2</a:t>
            </a:r>
            <a:r>
              <a:rPr lang="ru-RU" dirty="0" smtClean="0"/>
              <a:t>, F</a:t>
            </a:r>
            <a:r>
              <a:rPr lang="ru-RU" baseline="-25000" dirty="0" smtClean="0"/>
              <a:t>2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785794"/>
            <a:ext cx="7498080" cy="546260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Для неметаллов характерна разнообразная цветовая гамма: белый ,черный ,красный фосфор, красно-бурый бром, желтая сера, фиолетовый  йод, черный графит, алмазы разного цвета, бесцветный – кислород, азот, водород (тогда как абсолютное большинство металлов имеют серебристо-белый цвет).</a:t>
            </a:r>
          </a:p>
          <a:p>
            <a:r>
              <a:rPr lang="ru-RU" dirty="0" smtClean="0"/>
              <a:t>Температуры плавления: от 3800</a:t>
            </a:r>
            <a:r>
              <a:rPr lang="ru-RU" baseline="30000" dirty="0" smtClean="0"/>
              <a:t>0</a:t>
            </a:r>
            <a:r>
              <a:rPr lang="ru-RU" dirty="0" smtClean="0"/>
              <a:t> С (графит) до -210</a:t>
            </a:r>
            <a:r>
              <a:rPr lang="ru-RU" baseline="30000" dirty="0" smtClean="0"/>
              <a:t>0</a:t>
            </a:r>
            <a:r>
              <a:rPr lang="ru-RU" dirty="0" smtClean="0"/>
              <a:t> С (азот). Для сравнения – металлы: от 3380</a:t>
            </a:r>
            <a:r>
              <a:rPr lang="ru-RU" baseline="30000" dirty="0" smtClean="0"/>
              <a:t>0</a:t>
            </a:r>
            <a:r>
              <a:rPr lang="ru-RU" dirty="0" smtClean="0"/>
              <a:t> С (вольфрам) до -38,9</a:t>
            </a:r>
            <a:r>
              <a:rPr lang="ru-RU" baseline="30000" dirty="0" smtClean="0"/>
              <a:t>0</a:t>
            </a:r>
            <a:r>
              <a:rPr lang="ru-RU" dirty="0" smtClean="0"/>
              <a:t> С (ртуть).</a:t>
            </a:r>
          </a:p>
          <a:p>
            <a:r>
              <a:rPr lang="ru-RU" dirty="0" smtClean="0"/>
              <a:t>Некоторые неметаллы электропроводны (графит, кремний), имеют металлический блеск (йод, графит, кремний). По этим признакам напоминают металлы, но все они – хрупкие вещества.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u="sng" dirty="0" smtClean="0"/>
              <a:t>Аллотропия.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Среди неметаллов распространено явление аллотропии. Один элемент может образовывать несколько простых веществ.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Причины аллотропии:</a:t>
            </a:r>
          </a:p>
          <a:p>
            <a:r>
              <a:rPr lang="ru-RU" dirty="0" smtClean="0"/>
              <a:t>Разные типы кристаллических решеток (белый фосфор Р</a:t>
            </a:r>
            <a:r>
              <a:rPr lang="ru-RU" baseline="-25000" dirty="0" smtClean="0"/>
              <a:t>4</a:t>
            </a:r>
            <a:r>
              <a:rPr lang="ru-RU" dirty="0" smtClean="0"/>
              <a:t> – молекулярная, красный фосфор Р – атомная).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Разная структура кристаллической решетки (алмаз – тетраэдрическая, графит – слоистая).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Разный состав молекул </a:t>
            </a:r>
            <a:r>
              <a:rPr lang="ru-RU" dirty="0" err="1" smtClean="0"/>
              <a:t>аллотропных</a:t>
            </a:r>
            <a:r>
              <a:rPr lang="ru-RU" dirty="0" smtClean="0"/>
              <a:t> модификаций (О</a:t>
            </a:r>
            <a:r>
              <a:rPr lang="ru-RU" baseline="-25000" dirty="0" smtClean="0"/>
              <a:t>2</a:t>
            </a:r>
            <a:r>
              <a:rPr lang="ru-RU" dirty="0" smtClean="0"/>
              <a:t> и О</a:t>
            </a:r>
            <a:r>
              <a:rPr lang="ru-RU" baseline="-25000" dirty="0" smtClean="0"/>
              <a:t>3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u="sng" dirty="0" smtClean="0"/>
              <a:t>Кислород О</a:t>
            </a:r>
            <a:r>
              <a:rPr lang="ru-RU" u="sng" baseline="-25000" dirty="0" smtClean="0"/>
              <a:t>2</a:t>
            </a:r>
            <a:r>
              <a:rPr lang="ru-RU" u="sng" dirty="0" smtClean="0"/>
              <a:t> и озон О</a:t>
            </a:r>
            <a:r>
              <a:rPr lang="ru-RU" u="sng" baseline="-25000" dirty="0" smtClean="0"/>
              <a:t>3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Кислород- газ, без цвета, вкуса и запаха, плохо растворим в воде, в жидком состоянии светло-голубой, в твердом – синий. </a:t>
            </a:r>
          </a:p>
          <a:p>
            <a:pPr>
              <a:buNone/>
            </a:pPr>
            <a:r>
              <a:rPr lang="ru-RU" smtClean="0"/>
              <a:t>Озон- светло-синий </a:t>
            </a:r>
            <a:r>
              <a:rPr lang="ru-RU" dirty="0" smtClean="0"/>
              <a:t>газ, темно-голубая жидкость, в твердом состоянии темно-фиолетовый, имеет сильный запах, в 10 раз лучше, чем кислород, растворим в воде.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2422012" cy="796908"/>
          </a:xfrm>
        </p:spPr>
        <p:txBody>
          <a:bodyPr/>
          <a:lstStyle/>
          <a:p>
            <a:pPr algn="ctr"/>
            <a:r>
              <a:rPr lang="ru-RU" u="sng" dirty="0" smtClean="0"/>
              <a:t>Сера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447800"/>
            <a:ext cx="3714776" cy="48006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/>
              <a:t>     Физические      свойства: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Сера- твердое кристаллическое вещество </a:t>
            </a:r>
            <a:r>
              <a:rPr lang="ru-RU" dirty="0" smtClean="0">
                <a:solidFill>
                  <a:srgbClr val="FFFF00"/>
                </a:solidFill>
                <a:hlinkClick r:id="rId2"/>
              </a:rPr>
              <a:t>желтого цвета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</a:p>
          <a:p>
            <a:pPr>
              <a:buNone/>
            </a:pPr>
            <a:r>
              <a:rPr lang="ru-RU" dirty="0" smtClean="0"/>
              <a:t>      В воде нерастворима, водой не смачивается (на поверхности воды   плавает - «флотация»), </a:t>
            </a:r>
            <a:r>
              <a:rPr lang="ru-RU" dirty="0" err="1" smtClean="0"/>
              <a:t>t°</a:t>
            </a:r>
            <a:r>
              <a:rPr lang="ru-RU" baseline="-25000" dirty="0" err="1" smtClean="0"/>
              <a:t>кип</a:t>
            </a:r>
            <a:r>
              <a:rPr lang="ru-RU" dirty="0" smtClean="0"/>
              <a:t> = 445°С</a:t>
            </a:r>
          </a:p>
          <a:p>
            <a:endParaRPr lang="ru-RU" dirty="0"/>
          </a:p>
        </p:txBody>
      </p:sp>
      <p:pic>
        <p:nvPicPr>
          <p:cNvPr id="2049" name="Picture 1" descr="C:\Users\User\Desktop\аллотропия серы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214290"/>
            <a:ext cx="4572032" cy="63579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206</TotalTime>
  <Words>1201</Words>
  <Application>Microsoft Office PowerPoint</Application>
  <PresentationFormat>Экран (4:3)</PresentationFormat>
  <Paragraphs>83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Солнцестояние</vt:lpstr>
      <vt:lpstr>Неметаллы. Аллотропия.</vt:lpstr>
      <vt:lpstr>Положение неметаллов в ПС Д.И.Менделеева.</vt:lpstr>
      <vt:lpstr>Особенности атомного строения элементов-неметаллов.</vt:lpstr>
      <vt:lpstr>Характеристика простых веществ-неметаллов.</vt:lpstr>
      <vt:lpstr>Физические свойства простых веществ – неметаллов.</vt:lpstr>
      <vt:lpstr>Слайд 6</vt:lpstr>
      <vt:lpstr>Аллотропия.</vt:lpstr>
      <vt:lpstr>Кислород О2 и озон О3</vt:lpstr>
      <vt:lpstr>Сера</vt:lpstr>
      <vt:lpstr>Слайд 10</vt:lpstr>
      <vt:lpstr>Фосфор</vt:lpstr>
      <vt:lpstr>Биологическая роль соединений фосфора </vt:lpstr>
      <vt:lpstr>Слайд 13</vt:lpstr>
      <vt:lpstr>Белый фосфор</vt:lpstr>
      <vt:lpstr>Красный фосфор </vt:lpstr>
      <vt:lpstr>Чёрный фосфор </vt:lpstr>
      <vt:lpstr>Металлический фосфор </vt:lpstr>
      <vt:lpstr>Свободный углерод</vt:lpstr>
      <vt:lpstr>Алмаз</vt:lpstr>
      <vt:lpstr>      Куллинан    (алмаз)-  621,35 грамма,     размеры:   100х65х50 мм                                             </vt:lpstr>
      <vt:lpstr>Графит</vt:lpstr>
      <vt:lpstr>Слайд 22</vt:lpstr>
      <vt:lpstr>Фуллерены</vt:lpstr>
      <vt:lpstr>Слайд 24</vt:lpstr>
      <vt:lpstr>Карбин</vt:lpstr>
      <vt:lpstr>Слайд 26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Ученик 4</cp:lastModifiedBy>
  <cp:revision>21</cp:revision>
  <dcterms:created xsi:type="dcterms:W3CDTF">2012-12-07T17:32:58Z</dcterms:created>
  <dcterms:modified xsi:type="dcterms:W3CDTF">2013-12-11T08:54:18Z</dcterms:modified>
</cp:coreProperties>
</file>